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280" r:id="rId5"/>
    <p:sldId id="265" r:id="rId6"/>
    <p:sldId id="267" r:id="rId7"/>
    <p:sldId id="274" r:id="rId8"/>
    <p:sldId id="281" r:id="rId9"/>
    <p:sldId id="282" r:id="rId10"/>
    <p:sldId id="287" r:id="rId11"/>
    <p:sldId id="271" r:id="rId12"/>
    <p:sldId id="283" r:id="rId13"/>
    <p:sldId id="284" r:id="rId14"/>
    <p:sldId id="286" r:id="rId15"/>
    <p:sldId id="285" r:id="rId16"/>
    <p:sldId id="273" r:id="rId17"/>
    <p:sldId id="277" r:id="rId18"/>
    <p:sldId id="27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4" pos="189" userDrawn="1">
          <p15:clr>
            <a:srgbClr val="A4A3A4"/>
          </p15:clr>
        </p15:guide>
        <p15:guide id="5" pos="7491" userDrawn="1">
          <p15:clr>
            <a:srgbClr val="A4A3A4"/>
          </p15:clr>
        </p15:guide>
        <p15:guide id="6" orient="horz" pos="4133" userDrawn="1">
          <p15:clr>
            <a:srgbClr val="A4A3A4"/>
          </p15:clr>
        </p15:guide>
        <p15:guide id="7" pos="756" userDrawn="1">
          <p15:clr>
            <a:srgbClr val="A4A3A4"/>
          </p15:clr>
        </p15:guide>
        <p15:guide id="8" pos="3432" userDrawn="1">
          <p15:clr>
            <a:srgbClr val="A4A3A4"/>
          </p15:clr>
        </p15:guide>
        <p15:guide id="9" pos="4248" userDrawn="1">
          <p15:clr>
            <a:srgbClr val="A4A3A4"/>
          </p15:clr>
        </p15:guide>
        <p15:guide id="10" pos="69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86441"/>
  </p:normalViewPr>
  <p:slideViewPr>
    <p:cSldViewPr snapToGrid="0" snapToObjects="1">
      <p:cViewPr varScale="1">
        <p:scale>
          <a:sx n="66" d="100"/>
          <a:sy n="66" d="100"/>
        </p:scale>
        <p:origin x="644" y="48"/>
      </p:cViewPr>
      <p:guideLst>
        <p:guide orient="horz" pos="164"/>
        <p:guide pos="3840"/>
        <p:guide orient="horz" pos="2260"/>
        <p:guide pos="189"/>
        <p:guide pos="7491"/>
        <p:guide orient="horz" pos="4133"/>
        <p:guide pos="756"/>
        <p:guide pos="3432"/>
        <p:guide pos="4248"/>
        <p:guide pos="69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9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08429851025695"/>
          <c:y val="5.7984448473184243E-2"/>
          <c:w val="0.34550278583310745"/>
          <c:h val="0.4961380223383858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69-4A43-9280-A43FA4BE1B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69-4A43-9280-A43FA4BE1B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69-4A43-9280-A43FA4BE1BA8}"/>
              </c:ext>
            </c:extLst>
          </c:dPt>
          <c:dLbls>
            <c:dLbl>
              <c:idx val="0"/>
              <c:layout>
                <c:manualLayout>
                  <c:x val="0.10928961748633879"/>
                  <c:y val="-6.4516129032258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69-4A43-9280-A43FA4BE1BA8}"/>
                </c:ext>
              </c:extLst>
            </c:dLbl>
            <c:dLbl>
              <c:idx val="1"/>
              <c:layout>
                <c:manualLayout>
                  <c:x val="0.10382513661202175"/>
                  <c:y val="7.0381231671554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69-4A43-9280-A43FA4BE1BA8}"/>
                </c:ext>
              </c:extLst>
            </c:dLbl>
            <c:dLbl>
              <c:idx val="2"/>
              <c:layout>
                <c:manualLayout>
                  <c:x val="-0.12021857923497267"/>
                  <c:y val="-2.932551319648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69-4A43-9280-A43FA4BE1B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Лист1!$B$5:$B$7</c:f>
              <c:strCache>
                <c:ptCount val="3"/>
                <c:pt idx="0">
                  <c:v>Ниже среднего</c:v>
                </c:pt>
                <c:pt idx="1">
                  <c:v>Средний</c:v>
                </c:pt>
                <c:pt idx="2">
                  <c:v>Выше среднего</c:v>
                </c:pt>
              </c:strCache>
            </c:strRef>
          </c:cat>
          <c:val>
            <c:numRef>
              <c:f>Лист1!$C$5:$C$7</c:f>
              <c:numCache>
                <c:formatCode>0%</c:formatCode>
                <c:ptCount val="3"/>
                <c:pt idx="0">
                  <c:v>0.15</c:v>
                </c:pt>
                <c:pt idx="1">
                  <c:v>0.25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69-4A43-9280-A43FA4BE1B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74761917974107"/>
          <c:y val="0.57337961386640879"/>
          <c:w val="0.63150125100169885"/>
          <c:h val="0.187268703287134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76116139568738"/>
          <c:y val="3.9742645992283374E-2"/>
          <c:w val="0.42866127457246439"/>
          <c:h val="0.6657802029241971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2C-447F-B617-C4CDB683DC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2C-447F-B617-C4CDB683DC4F}"/>
              </c:ext>
            </c:extLst>
          </c:dPt>
          <c:dLbls>
            <c:dLbl>
              <c:idx val="0"/>
              <c:layout>
                <c:manualLayout>
                  <c:x val="9.956080725876218E-2"/>
                  <c:y val="-4.323849421591695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2C-447F-B617-C4CDB683DC4F}"/>
                </c:ext>
              </c:extLst>
            </c:dLbl>
            <c:dLbl>
              <c:idx val="1"/>
              <c:layout>
                <c:manualLayout>
                  <c:x val="-0.11127384340685188"/>
                  <c:y val="8.490566037735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2C-447F-B617-C4CDB683DC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Лист1!$B$1:$B$2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Лист1!$C$1:$C$2</c:f>
              <c:numCache>
                <c:formatCode>0%</c:formatCode>
                <c:ptCount val="2"/>
                <c:pt idx="0">
                  <c:v>0.56000000000000005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2C-447F-B617-C4CDB683D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02213160934064"/>
          <c:y val="0.74983978103569804"/>
          <c:w val="0.68195573678131871"/>
          <c:h val="0.11471338499768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105291804187742"/>
          <c:y val="0.19036253949565385"/>
          <c:w val="0.24391339057488079"/>
          <c:h val="0.4651793552017046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8F-4816-ADFA-CAB2478665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8F-4816-ADFA-CAB2478665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8F-4816-ADFA-CAB2478665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8F-4816-ADFA-CAB24786651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88F-4816-ADFA-CAB247866516}"/>
              </c:ext>
            </c:extLst>
          </c:dPt>
          <c:dLbls>
            <c:dLbl>
              <c:idx val="0"/>
              <c:layout>
                <c:manualLayout>
                  <c:x val="2.9229423245171277E-2"/>
                  <c:y val="-9.4164593655558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8F-4816-ADFA-CAB247866516}"/>
                </c:ext>
              </c:extLst>
            </c:dLbl>
            <c:dLbl>
              <c:idx val="1"/>
              <c:layout>
                <c:manualLayout>
                  <c:x val="9.9228413755972814E-2"/>
                  <c:y val="-4.2431282251598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8F-4816-ADFA-CAB247866516}"/>
                </c:ext>
              </c:extLst>
            </c:dLbl>
            <c:dLbl>
              <c:idx val="2"/>
              <c:layout>
                <c:manualLayout>
                  <c:x val="7.3587415475872178E-2"/>
                  <c:y val="8.3720930232558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8F-4816-ADFA-CAB247866516}"/>
                </c:ext>
              </c:extLst>
            </c:dLbl>
            <c:dLbl>
              <c:idx val="3"/>
              <c:layout>
                <c:manualLayout>
                  <c:x val="-0.1044848240123830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8F-4816-ADFA-CAB247866516}"/>
                </c:ext>
              </c:extLst>
            </c:dLbl>
            <c:dLbl>
              <c:idx val="4"/>
              <c:layout>
                <c:manualLayout>
                  <c:x val="-5.3887879399690461E-2"/>
                  <c:y val="-8.3720729425793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88F-4816-ADFA-CAB247866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Лист1!$B$10:$B$14</c:f>
              <c:strCache>
                <c:ptCount val="5"/>
                <c:pt idx="0">
                  <c:v>&gt;18</c:v>
                </c:pt>
                <c:pt idx="1">
                  <c:v>18-25</c:v>
                </c:pt>
                <c:pt idx="2">
                  <c:v>26-34</c:v>
                </c:pt>
                <c:pt idx="3">
                  <c:v>35-49</c:v>
                </c:pt>
                <c:pt idx="4">
                  <c:v>50+</c:v>
                </c:pt>
              </c:strCache>
            </c:strRef>
          </c:cat>
          <c:val>
            <c:numRef>
              <c:f>Лист1!$C$10:$C$14</c:f>
              <c:numCache>
                <c:formatCode>0%</c:formatCode>
                <c:ptCount val="5"/>
                <c:pt idx="0">
                  <c:v>0.05</c:v>
                </c:pt>
                <c:pt idx="1">
                  <c:v>0.2</c:v>
                </c:pt>
                <c:pt idx="2">
                  <c:v>0.4</c:v>
                </c:pt>
                <c:pt idx="3">
                  <c:v>0.25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88F-4816-ADFA-CAB247866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48066748675458"/>
          <c:y val="0.72423218934823574"/>
          <c:w val="0.61959096141806247"/>
          <c:h val="8.7634295110380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Лист1!$A$1:$A$4</c:f>
              <c:numCache>
                <c:formatCode>General</c:formatCode>
                <c:ptCount val="4"/>
                <c:pt idx="0">
                  <c:v>2013</c:v>
                </c:pt>
                <c:pt idx="1">
                  <c:v>2015</c:v>
                </c:pt>
                <c:pt idx="2">
                  <c:v>2017</c:v>
                </c:pt>
                <c:pt idx="3">
                  <c:v>2019</c:v>
                </c:pt>
              </c:numCache>
            </c:num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1.3</c:v>
                </c:pt>
                <c:pt idx="1">
                  <c:v>1.5</c:v>
                </c:pt>
                <c:pt idx="2">
                  <c:v>2.5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73-42C6-B624-67FFA820E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872528"/>
        <c:axId val="564873704"/>
      </c:barChart>
      <c:catAx>
        <c:axId val="56487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564873704"/>
        <c:crosses val="autoZero"/>
        <c:auto val="1"/>
        <c:lblAlgn val="ctr"/>
        <c:lblOffset val="100"/>
        <c:noMultiLvlLbl val="0"/>
      </c:catAx>
      <c:valAx>
        <c:axId val="56487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56487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94C-46F0-9B8F-6C321D148B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94C-46F0-9B8F-6C321D148B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94C-46F0-9B8F-6C321D148B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94C-46F0-9B8F-6C321D148B5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94C-46F0-9B8F-6C321D148B5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94C-46F0-9B8F-6C321D148B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Лист1!$A$19:$A$24</c:f>
              <c:strCache>
                <c:ptCount val="6"/>
                <c:pt idx="0">
                  <c:v>Россия</c:v>
                </c:pt>
                <c:pt idx="1">
                  <c:v>США</c:v>
                </c:pt>
                <c:pt idx="2">
                  <c:v>Чехия</c:v>
                </c:pt>
                <c:pt idx="3">
                  <c:v>Великобритания</c:v>
                </c:pt>
                <c:pt idx="4">
                  <c:v>Франция</c:v>
                </c:pt>
                <c:pt idx="5">
                  <c:v>Другие</c:v>
                </c:pt>
              </c:strCache>
            </c:strRef>
          </c:cat>
          <c:val>
            <c:numRef>
              <c:f>Лист1!$B$19:$B$24</c:f>
              <c:numCache>
                <c:formatCode>0%</c:formatCode>
                <c:ptCount val="6"/>
                <c:pt idx="0">
                  <c:v>0.26</c:v>
                </c:pt>
                <c:pt idx="1">
                  <c:v>0.28999999999999998</c:v>
                </c:pt>
                <c:pt idx="2">
                  <c:v>0.13</c:v>
                </c:pt>
                <c:pt idx="3">
                  <c:v>0.21</c:v>
                </c:pt>
                <c:pt idx="4">
                  <c:v>0.09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4C-46F0-9B8F-6C321D148B5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089158184703125E-2"/>
          <c:y val="0.74956646031929541"/>
          <c:w val="0.96185715832144003"/>
          <c:h val="0.2504334978097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EA3334-9860-49A0-91E7-DFBE86B5134E}" type="doc">
      <dgm:prSet loTypeId="urn:microsoft.com/office/officeart/2005/8/layout/matrix1" loCatId="matrix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354AFB1-5429-40E9-BF00-80116082BC3D}">
      <dgm:prSet phldrT="[Текст]" custT="1"/>
      <dgm:spPr/>
      <dgm:t>
        <a:bodyPr/>
        <a:lstStyle/>
        <a:p>
          <a:pPr algn="l"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r>
            <a:rPr lang="ru-RU" sz="1800" b="1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ДОСТОИНСТВА</a:t>
          </a:r>
          <a:endParaRPr lang="en-US" sz="1800" b="1" i="1" u="none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endParaRPr lang="ru-RU" sz="1800" b="1" i="1" u="none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r>
            <a:rPr lang="ru-RU" sz="1800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-уникальность и низкая конкуренция </a:t>
          </a:r>
          <a:br>
            <a:rPr lang="ru-RU" sz="1800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-доступно для людей любого возраста</a:t>
          </a:r>
          <a:br>
            <a:rPr lang="ru-RU" sz="1800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-наличие аккредитации, конструкторской и разрешительной документации</a:t>
          </a:r>
        </a:p>
        <a:p>
          <a:pPr algn="ctr">
            <a:spcAft>
              <a:spcPts val="0"/>
            </a:spcAft>
          </a:pPr>
          <a:r>
            <a:rPr lang="ru-RU" sz="1800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-персонал, имеющий опыт работы и эксплуатации, в т.ч. пилот с лицензией</a:t>
          </a:r>
        </a:p>
        <a:p>
          <a:pPr algn="ctr">
            <a:spcAft>
              <a:spcPts val="0"/>
            </a:spcAft>
          </a:pPr>
          <a:br>
            <a:rPr lang="ru-RU" sz="1800" i="1" u="non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endParaRPr lang="ru-RU" sz="1800" i="1" u="none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algn="l">
            <a:spcAft>
              <a:spcPct val="35000"/>
            </a:spcAft>
          </a:pPr>
          <a:br>
            <a:rPr lang="ru-RU" sz="1800" i="1" u="none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ru-RU" sz="1800" i="1" u="none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72DFC6-0C13-4B14-B8AF-1FB5C72EA6B3}" type="parTrans" cxnId="{2836A5CD-872F-4687-A4E2-1E72F8229E5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10003-63CD-4D41-AEDF-5742F243595C}" type="sibTrans" cxnId="{2836A5CD-872F-4687-A4E2-1E72F8229E5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5243F2-09A3-40F9-8F0D-C2148A398D75}">
      <dgm:prSet phldrT="[Текст]" custT="1"/>
      <dgm:spPr/>
      <dgm:t>
        <a:bodyPr/>
        <a:lstStyle/>
        <a:p>
          <a:pPr algn="ctr"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r>
            <a:rPr lang="ru-RU" sz="1800" b="1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НЕДОСТАТКИ</a:t>
          </a:r>
          <a:endParaRPr lang="en-US" sz="1800" b="1" i="1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algn="ctr">
            <a:spcAft>
              <a:spcPts val="0"/>
            </a:spcAft>
          </a:pPr>
          <a:b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-ограничение по количеству полетов</a:t>
          </a:r>
          <a:b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-зависимость от погодных условий</a:t>
          </a:r>
          <a:b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-управлять аэростатом имеет право лишь пилот со свидетельством гос. образца </a:t>
          </a:r>
        </a:p>
        <a:p>
          <a:pPr algn="ctr">
            <a:spcAft>
              <a:spcPts val="0"/>
            </a:spcAft>
          </a:pPr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-высокая зависимость от тур сезона</a:t>
          </a:r>
          <a:b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endParaRPr lang="ru-RU" sz="1800" b="0" i="1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943EEFDB-CC08-4B41-8B05-A6C85A6C333F}" type="parTrans" cxnId="{7E9791E9-1330-4D90-8887-E59E695492D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046F04-E3B0-494A-8621-552672221DE8}" type="sibTrans" cxnId="{7E9791E9-1330-4D90-8887-E59E695492D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DF9F15-BC2D-4918-BFE5-510BF136D5CF}">
      <dgm:prSet phldrT="[Текст]" custT="1"/>
      <dgm:spPr/>
      <dgm:t>
        <a:bodyPr/>
        <a:lstStyle/>
        <a:p>
          <a:r>
            <a:rPr lang="ru-RU" sz="1800" b="1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ВОЗМОЖНОСТИ</a:t>
          </a:r>
          <a:endParaRPr lang="en-US" sz="1800" b="1" i="1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endParaRPr lang="en-US" sz="1800" b="1" i="1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-использование рекламы непосредственно на воздушном шаре</a:t>
          </a:r>
          <a:b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-выход на международные рынки</a:t>
          </a:r>
          <a:b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-расширение, привлечение новых квалифицированных кадров, диверсификация бизнеса</a:t>
          </a:r>
          <a:b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-заключение партнерских соглашений с авиаперевозчиками, выход на федеральный уровень</a:t>
          </a:r>
        </a:p>
        <a:p>
          <a:endParaRPr lang="ru-RU" sz="1800" b="0" i="1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C0DFC9-0874-4D71-82B7-07010985FB73}" type="parTrans" cxnId="{E53D3C6A-47A5-4BA1-91F6-FB55270947ED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9FC78-08A4-4789-BB8A-7440B157B7E2}" type="sibTrans" cxnId="{E53D3C6A-47A5-4BA1-91F6-FB55270947ED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EBF4C4-D915-454D-83F6-1A0B89991E17}">
      <dgm:prSet phldrT="[Текст]" custT="1"/>
      <dgm:spPr/>
      <dgm:t>
        <a:bodyPr/>
        <a:lstStyle/>
        <a:p>
          <a:r>
            <a:rPr lang="ru-RU" sz="1800" b="1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УГРОЗЫ</a:t>
          </a:r>
          <a:endParaRPr lang="en-US" sz="1800" b="1" i="1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endParaRPr lang="en-US" sz="1800" b="1" i="1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-бизнес с риском угрозы жизни</a:t>
          </a:r>
          <a:b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-трудности с получением разрешения </a:t>
          </a:r>
          <a:b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воздушного пространства </a:t>
          </a:r>
        </a:p>
        <a:p>
          <a: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 появление конкурентов</a:t>
          </a:r>
        </a:p>
        <a:p>
          <a: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-при необходимости диверсификации длительные временные затраты на разработку новых ИД и ТТЗ</a:t>
          </a:r>
        </a:p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370CD-E2DC-4BE8-B78A-70612F3092BC}" type="parTrans" cxnId="{E086F448-F361-482B-85D5-3CAD6DCBB2B5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3AB788-BD3E-4356-8B53-6A955A91F70E}" type="sibTrans" cxnId="{E086F448-F361-482B-85D5-3CAD6DCBB2B5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8F75C-4056-46D2-8288-FB858E1A13D1}">
      <dgm:prSet phldrT="[Текст]" custT="1"/>
      <dgm:spPr>
        <a:solidFill>
          <a:srgbClr val="733B39"/>
        </a:solidFill>
      </dgm:spPr>
      <dgm:t>
        <a:bodyPr/>
        <a:lstStyle/>
        <a:p>
          <a:r>
            <a:rPr lang="en-US" sz="1800" b="1" i="1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SWOT-</a:t>
          </a:r>
          <a:r>
            <a:rPr lang="ru-RU" sz="1800" b="1" i="1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АНАЛИЗ</a:t>
          </a:r>
          <a:endParaRPr lang="ru-RU" sz="1800" b="1" i="1" dirty="0">
            <a:solidFill>
              <a:schemeClr val="bg1"/>
            </a:solidFill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70034F24-14AE-49C8-9D66-467DC6AB1929}" type="sibTrans" cxnId="{0ECA07A7-88F2-4AA0-9146-8C94DCC9E91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410865-6908-44C8-9BBB-16799EDC274E}" type="parTrans" cxnId="{0ECA07A7-88F2-4AA0-9146-8C94DCC9E91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2E8845-4CE1-48C7-81A8-7A221A1ECFE2}" type="pres">
      <dgm:prSet presAssocID="{7FEA3334-9860-49A0-91E7-DFBE86B5134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7D87C76-C814-447E-9526-A8A0C3068BB7}" type="pres">
      <dgm:prSet presAssocID="{7FEA3334-9860-49A0-91E7-DFBE86B5134E}" presName="matrix" presStyleCnt="0"/>
      <dgm:spPr/>
    </dgm:pt>
    <dgm:pt modelId="{4C803282-654A-4D38-A1D3-9E5312CF42E9}" type="pres">
      <dgm:prSet presAssocID="{7FEA3334-9860-49A0-91E7-DFBE86B5134E}" presName="tile1" presStyleLbl="node1" presStyleIdx="0" presStyleCnt="4" custLinFactNeighborY="-98"/>
      <dgm:spPr/>
    </dgm:pt>
    <dgm:pt modelId="{C7E03D33-EE83-4972-BDBD-3B25DEF19B17}" type="pres">
      <dgm:prSet presAssocID="{7FEA3334-9860-49A0-91E7-DFBE86B513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C343268-A94D-4FA5-AC44-644DAAF5435F}" type="pres">
      <dgm:prSet presAssocID="{7FEA3334-9860-49A0-91E7-DFBE86B5134E}" presName="tile2" presStyleLbl="node1" presStyleIdx="1" presStyleCnt="4" custLinFactNeighborX="691"/>
      <dgm:spPr/>
    </dgm:pt>
    <dgm:pt modelId="{8E359C57-1E88-49BE-A51B-3DAC553837E4}" type="pres">
      <dgm:prSet presAssocID="{7FEA3334-9860-49A0-91E7-DFBE86B513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4381C9D-11D9-47AF-BCE0-4890DA69071A}" type="pres">
      <dgm:prSet presAssocID="{7FEA3334-9860-49A0-91E7-DFBE86B5134E}" presName="tile3" presStyleLbl="node1" presStyleIdx="2" presStyleCnt="4"/>
      <dgm:spPr/>
    </dgm:pt>
    <dgm:pt modelId="{FD5B1215-2957-43A0-9616-626973D348A6}" type="pres">
      <dgm:prSet presAssocID="{7FEA3334-9860-49A0-91E7-DFBE86B513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A2DA6EB-7EB7-44D7-BBF5-8E3D358BC800}" type="pres">
      <dgm:prSet presAssocID="{7FEA3334-9860-49A0-91E7-DFBE86B5134E}" presName="tile4" presStyleLbl="node1" presStyleIdx="3" presStyleCnt="4"/>
      <dgm:spPr/>
    </dgm:pt>
    <dgm:pt modelId="{CA4ECD0B-4EB4-4796-8240-1AFB87A8C08B}" type="pres">
      <dgm:prSet presAssocID="{7FEA3334-9860-49A0-91E7-DFBE86B513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9EBB704-62DF-4034-9328-EDD2706647D2}" type="pres">
      <dgm:prSet presAssocID="{7FEA3334-9860-49A0-91E7-DFBE86B5134E}" presName="centerTile" presStyleLbl="fgShp" presStyleIdx="0" presStyleCnt="1" custScaleX="57749" custScaleY="55999" custLinFactNeighborX="-120" custLinFactNeighborY="0">
        <dgm:presLayoutVars>
          <dgm:chMax val="0"/>
          <dgm:chPref val="0"/>
        </dgm:presLayoutVars>
      </dgm:prSet>
      <dgm:spPr/>
    </dgm:pt>
  </dgm:ptLst>
  <dgm:cxnLst>
    <dgm:cxn modelId="{D200120F-7844-4ED2-84AB-311C7F4CC680}" type="presOf" srcId="{B5EBF4C4-D915-454D-83F6-1A0B89991E17}" destId="{CA4ECD0B-4EB4-4796-8240-1AFB87A8C08B}" srcOrd="1" destOrd="0" presId="urn:microsoft.com/office/officeart/2005/8/layout/matrix1"/>
    <dgm:cxn modelId="{1D70C22F-C7F3-47E0-B638-2B69EC3E47E2}" type="presOf" srcId="{005243F2-09A3-40F9-8F0D-C2148A398D75}" destId="{9C343268-A94D-4FA5-AC44-644DAAF5435F}" srcOrd="0" destOrd="0" presId="urn:microsoft.com/office/officeart/2005/8/layout/matrix1"/>
    <dgm:cxn modelId="{E086F448-F361-482B-85D5-3CAD6DCBB2B5}" srcId="{C898F75C-4056-46D2-8288-FB858E1A13D1}" destId="{B5EBF4C4-D915-454D-83F6-1A0B89991E17}" srcOrd="3" destOrd="0" parTransId="{53B370CD-E2DC-4BE8-B78A-70612F3092BC}" sibTransId="{B53AB788-BD3E-4356-8B53-6A955A91F70E}"/>
    <dgm:cxn modelId="{E53D3C6A-47A5-4BA1-91F6-FB55270947ED}" srcId="{C898F75C-4056-46D2-8288-FB858E1A13D1}" destId="{7BDF9F15-BC2D-4918-BFE5-510BF136D5CF}" srcOrd="2" destOrd="0" parTransId="{47C0DFC9-0874-4D71-82B7-07010985FB73}" sibTransId="{4709FC78-08A4-4789-BB8A-7440B157B7E2}"/>
    <dgm:cxn modelId="{91F09794-B736-4E44-B02B-7D1327D4D486}" type="presOf" srcId="{C898F75C-4056-46D2-8288-FB858E1A13D1}" destId="{F9EBB704-62DF-4034-9328-EDD2706647D2}" srcOrd="0" destOrd="0" presId="urn:microsoft.com/office/officeart/2005/8/layout/matrix1"/>
    <dgm:cxn modelId="{0ECA07A7-88F2-4AA0-9146-8C94DCC9E913}" srcId="{7FEA3334-9860-49A0-91E7-DFBE86B5134E}" destId="{C898F75C-4056-46D2-8288-FB858E1A13D1}" srcOrd="0" destOrd="0" parTransId="{3B410865-6908-44C8-9BBB-16799EDC274E}" sibTransId="{70034F24-14AE-49C8-9D66-467DC6AB1929}"/>
    <dgm:cxn modelId="{CC2D7BAE-6472-4993-9486-8D68DC0C36DC}" type="presOf" srcId="{7BDF9F15-BC2D-4918-BFE5-510BF136D5CF}" destId="{FD5B1215-2957-43A0-9616-626973D348A6}" srcOrd="1" destOrd="0" presId="urn:microsoft.com/office/officeart/2005/8/layout/matrix1"/>
    <dgm:cxn modelId="{5836CEC0-B8A5-4C05-BB9E-EAA9CFB068E2}" type="presOf" srcId="{9354AFB1-5429-40E9-BF00-80116082BC3D}" destId="{C7E03D33-EE83-4972-BDBD-3B25DEF19B17}" srcOrd="1" destOrd="0" presId="urn:microsoft.com/office/officeart/2005/8/layout/matrix1"/>
    <dgm:cxn modelId="{2836A5CD-872F-4687-A4E2-1E72F8229E53}" srcId="{C898F75C-4056-46D2-8288-FB858E1A13D1}" destId="{9354AFB1-5429-40E9-BF00-80116082BC3D}" srcOrd="0" destOrd="0" parTransId="{6A72DFC6-0C13-4B14-B8AF-1FB5C72EA6B3}" sibTransId="{E3810003-63CD-4D41-AEDF-5742F243595C}"/>
    <dgm:cxn modelId="{A92B49D0-BF15-4481-BF82-88D477FC2377}" type="presOf" srcId="{7FEA3334-9860-49A0-91E7-DFBE86B5134E}" destId="{BC2E8845-4CE1-48C7-81A8-7A221A1ECFE2}" srcOrd="0" destOrd="0" presId="urn:microsoft.com/office/officeart/2005/8/layout/matrix1"/>
    <dgm:cxn modelId="{01678DDF-79B0-4885-962E-77FB74E4E538}" type="presOf" srcId="{B5EBF4C4-D915-454D-83F6-1A0B89991E17}" destId="{9A2DA6EB-7EB7-44D7-BBF5-8E3D358BC800}" srcOrd="0" destOrd="0" presId="urn:microsoft.com/office/officeart/2005/8/layout/matrix1"/>
    <dgm:cxn modelId="{8C1B11E1-CB0A-4C78-84B7-4B0D9BF6A409}" type="presOf" srcId="{9354AFB1-5429-40E9-BF00-80116082BC3D}" destId="{4C803282-654A-4D38-A1D3-9E5312CF42E9}" srcOrd="0" destOrd="0" presId="urn:microsoft.com/office/officeart/2005/8/layout/matrix1"/>
    <dgm:cxn modelId="{001CEBE1-76EE-4A69-B91C-04C7BF3A21EF}" type="presOf" srcId="{7BDF9F15-BC2D-4918-BFE5-510BF136D5CF}" destId="{14381C9D-11D9-47AF-BCE0-4890DA69071A}" srcOrd="0" destOrd="0" presId="urn:microsoft.com/office/officeart/2005/8/layout/matrix1"/>
    <dgm:cxn modelId="{7E9791E9-1330-4D90-8887-E59E695492D6}" srcId="{C898F75C-4056-46D2-8288-FB858E1A13D1}" destId="{005243F2-09A3-40F9-8F0D-C2148A398D75}" srcOrd="1" destOrd="0" parTransId="{943EEFDB-CC08-4B41-8B05-A6C85A6C333F}" sibTransId="{D3046F04-E3B0-494A-8621-552672221DE8}"/>
    <dgm:cxn modelId="{A1D5A6E9-28CA-481A-909A-85B46A77FAA2}" type="presOf" srcId="{005243F2-09A3-40F9-8F0D-C2148A398D75}" destId="{8E359C57-1E88-49BE-A51B-3DAC553837E4}" srcOrd="1" destOrd="0" presId="urn:microsoft.com/office/officeart/2005/8/layout/matrix1"/>
    <dgm:cxn modelId="{29D47CF6-25F0-49A1-B437-6EA0012990F0}" type="presParOf" srcId="{BC2E8845-4CE1-48C7-81A8-7A221A1ECFE2}" destId="{27D87C76-C814-447E-9526-A8A0C3068BB7}" srcOrd="0" destOrd="0" presId="urn:microsoft.com/office/officeart/2005/8/layout/matrix1"/>
    <dgm:cxn modelId="{FA81B8E8-B3AB-402C-9A9B-7D611B079BF5}" type="presParOf" srcId="{27D87C76-C814-447E-9526-A8A0C3068BB7}" destId="{4C803282-654A-4D38-A1D3-9E5312CF42E9}" srcOrd="0" destOrd="0" presId="urn:microsoft.com/office/officeart/2005/8/layout/matrix1"/>
    <dgm:cxn modelId="{04E62F2E-E280-4FAC-AF02-8274C1919970}" type="presParOf" srcId="{27D87C76-C814-447E-9526-A8A0C3068BB7}" destId="{C7E03D33-EE83-4972-BDBD-3B25DEF19B17}" srcOrd="1" destOrd="0" presId="urn:microsoft.com/office/officeart/2005/8/layout/matrix1"/>
    <dgm:cxn modelId="{98DA644D-3619-4591-83E7-F8B1914B00BC}" type="presParOf" srcId="{27D87C76-C814-447E-9526-A8A0C3068BB7}" destId="{9C343268-A94D-4FA5-AC44-644DAAF5435F}" srcOrd="2" destOrd="0" presId="urn:microsoft.com/office/officeart/2005/8/layout/matrix1"/>
    <dgm:cxn modelId="{27C52BEB-AD38-45E8-96EB-08D9AFA6715A}" type="presParOf" srcId="{27D87C76-C814-447E-9526-A8A0C3068BB7}" destId="{8E359C57-1E88-49BE-A51B-3DAC553837E4}" srcOrd="3" destOrd="0" presId="urn:microsoft.com/office/officeart/2005/8/layout/matrix1"/>
    <dgm:cxn modelId="{92730B7D-73B2-480A-AE9A-5B2459A2E634}" type="presParOf" srcId="{27D87C76-C814-447E-9526-A8A0C3068BB7}" destId="{14381C9D-11D9-47AF-BCE0-4890DA69071A}" srcOrd="4" destOrd="0" presId="urn:microsoft.com/office/officeart/2005/8/layout/matrix1"/>
    <dgm:cxn modelId="{30E87CCE-6182-4846-97FD-ADB242616CD2}" type="presParOf" srcId="{27D87C76-C814-447E-9526-A8A0C3068BB7}" destId="{FD5B1215-2957-43A0-9616-626973D348A6}" srcOrd="5" destOrd="0" presId="urn:microsoft.com/office/officeart/2005/8/layout/matrix1"/>
    <dgm:cxn modelId="{DDEB3338-5032-485B-A013-AC903B8689B7}" type="presParOf" srcId="{27D87C76-C814-447E-9526-A8A0C3068BB7}" destId="{9A2DA6EB-7EB7-44D7-BBF5-8E3D358BC800}" srcOrd="6" destOrd="0" presId="urn:microsoft.com/office/officeart/2005/8/layout/matrix1"/>
    <dgm:cxn modelId="{36DB0C4A-093A-4C23-BC35-5DDFE388EF77}" type="presParOf" srcId="{27D87C76-C814-447E-9526-A8A0C3068BB7}" destId="{CA4ECD0B-4EB4-4796-8240-1AFB87A8C08B}" srcOrd="7" destOrd="0" presId="urn:microsoft.com/office/officeart/2005/8/layout/matrix1"/>
    <dgm:cxn modelId="{82C57ADD-4D01-40C3-B628-0B26E1154B25}" type="presParOf" srcId="{BC2E8845-4CE1-48C7-81A8-7A221A1ECFE2}" destId="{F9EBB704-62DF-4034-9328-EDD2706647D2}" srcOrd="1" destOrd="0" presId="urn:microsoft.com/office/officeart/2005/8/layout/matrix1"/>
  </dgm:cxnLst>
  <dgm:bg>
    <a:solidFill>
      <a:schemeClr val="accent2">
        <a:lumMod val="20000"/>
        <a:lumOff val="80000"/>
      </a:schemeClr>
    </a:solidFill>
  </dgm:bg>
  <dgm:whole>
    <a:ln w="38100"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03282-654A-4D38-A1D3-9E5312CF42E9}">
      <dsp:nvSpPr>
        <dsp:cNvPr id="0" name=""/>
        <dsp:cNvSpPr/>
      </dsp:nvSpPr>
      <dsp:spPr>
        <a:xfrm rot="16200000">
          <a:off x="1360614" y="-1360614"/>
          <a:ext cx="2937670" cy="5658898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ДОСТОИНСТВА</a:t>
          </a:r>
          <a:endParaRPr lang="en-US" sz="1800" b="1" i="1" u="none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800" b="1" i="1" u="none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-уникальность и низкая конкуренция </a:t>
          </a:r>
          <a:br>
            <a:rPr lang="ru-RU" sz="1800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-доступно для людей любого возраста</a:t>
          </a:r>
          <a:br>
            <a:rPr lang="ru-RU" sz="1800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-наличие аккредитации, конструкторской и разрешительной документации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-персонал, имеющий опыт работы и эксплуатации, в т.ч. пилот с лицензией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br>
            <a:rPr lang="ru-RU" sz="1800" i="1" u="none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endParaRPr lang="ru-RU" sz="1800" i="1" u="none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800" i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ru-RU" sz="1800" i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1" y="1"/>
        <a:ext cx="5658898" cy="2203252"/>
      </dsp:txXfrm>
    </dsp:sp>
    <dsp:sp modelId="{9C343268-A94D-4FA5-AC44-644DAAF5435F}">
      <dsp:nvSpPr>
        <dsp:cNvPr id="0" name=""/>
        <dsp:cNvSpPr/>
      </dsp:nvSpPr>
      <dsp:spPr>
        <a:xfrm>
          <a:off x="5658898" y="0"/>
          <a:ext cx="5658898" cy="293767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НЕДОСТАТКИ</a:t>
          </a:r>
          <a:endParaRPr lang="en-US" sz="1800" b="1" i="1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b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-ограничение по количеству полетов</a:t>
          </a:r>
          <a:b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-зависимость от погодных условий</a:t>
          </a:r>
          <a:b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-управлять аэростатом имеет право лишь пилот со свидетельством гос. образца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-высокая зависимость от тур сезона</a:t>
          </a:r>
          <a:b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endParaRPr lang="ru-RU" sz="1800" b="0" i="1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5658898" y="0"/>
        <a:ext cx="5658898" cy="2203252"/>
      </dsp:txXfrm>
    </dsp:sp>
    <dsp:sp modelId="{14381C9D-11D9-47AF-BCE0-4890DA69071A}">
      <dsp:nvSpPr>
        <dsp:cNvPr id="0" name=""/>
        <dsp:cNvSpPr/>
      </dsp:nvSpPr>
      <dsp:spPr>
        <a:xfrm rot="10800000">
          <a:off x="0" y="2937670"/>
          <a:ext cx="5658898" cy="293767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ВОЗМОЖНОСТИ</a:t>
          </a:r>
          <a:endParaRPr lang="en-US" sz="1800" b="1" i="1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i="1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-использование рекламы непосредственно на воздушном шаре</a:t>
          </a:r>
          <a:b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-выход на международные рынки</a:t>
          </a:r>
          <a:b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-расширение, привлечение новых квалифицированных кадров, диверсификация бизнеса</a:t>
          </a:r>
          <a:b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b="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-заключение партнерских соглашений с авиаперевозчиками, выход на федеральный уровень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i="1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672087"/>
        <a:ext cx="5658898" cy="2203252"/>
      </dsp:txXfrm>
    </dsp:sp>
    <dsp:sp modelId="{9A2DA6EB-7EB7-44D7-BBF5-8E3D358BC800}">
      <dsp:nvSpPr>
        <dsp:cNvPr id="0" name=""/>
        <dsp:cNvSpPr/>
      </dsp:nvSpPr>
      <dsp:spPr>
        <a:xfrm rot="5400000">
          <a:off x="7019512" y="1577055"/>
          <a:ext cx="2937670" cy="5658898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УГРОЗЫ</a:t>
          </a:r>
          <a:endParaRPr lang="en-US" sz="1800" b="1" i="1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i="1" kern="1200" dirty="0"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-бизнес с риском угрозы жизни</a:t>
          </a:r>
          <a:b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-трудности с получением разрешения </a:t>
          </a:r>
          <a:b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</a:br>
          <a: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воздушного пространства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 появление конкурентов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-при необходимости диверсификации длительные временные затраты на разработку новых ИД и ТТЗ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58898" y="3672087"/>
        <a:ext cx="5658898" cy="2203252"/>
      </dsp:txXfrm>
    </dsp:sp>
    <dsp:sp modelId="{F9EBB704-62DF-4034-9328-EDD2706647D2}">
      <dsp:nvSpPr>
        <dsp:cNvPr id="0" name=""/>
        <dsp:cNvSpPr/>
      </dsp:nvSpPr>
      <dsp:spPr>
        <a:xfrm>
          <a:off x="4674436" y="2526403"/>
          <a:ext cx="1960774" cy="822532"/>
        </a:xfrm>
        <a:prstGeom prst="roundRect">
          <a:avLst/>
        </a:prstGeom>
        <a:solidFill>
          <a:srgbClr val="733B3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SWOT-</a:t>
          </a:r>
          <a:r>
            <a:rPr lang="ru-RU" sz="1800" b="1" i="1" kern="120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АНАЛИЗ</a:t>
          </a:r>
          <a:endParaRPr lang="ru-RU" sz="1800" b="1" i="1" kern="1200" dirty="0">
            <a:solidFill>
              <a:schemeClr val="bg1"/>
            </a:solidFill>
            <a:effectLst/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4714589" y="2566556"/>
        <a:ext cx="1880468" cy="742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4A0C1-A9E6-8247-9050-EDE7687D93B0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D797A-F722-C94F-8ADC-F71B8E88B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6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07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07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4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68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0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26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751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0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84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D797A-F722-C94F-8ADC-F71B8E88B18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EFBF6-6B61-7D43-BAC7-323D5A623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80AFBF-C1BD-DE4D-BEC6-A55429470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F187-0A99-AC46-B0DD-43CA2528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5C8F05-2B0B-B946-AB40-002FCD6AC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26B37-6B05-8848-A7FF-CBBF0F19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9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9D58D-37A3-7649-AE30-F27954B7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894E0F-1BDB-1143-B4DA-1FF7A1DA4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47BF-E10E-9C40-AF0A-3FC5E6BE7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838F7-AE70-D848-8E44-3CAEE2779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B75F6-96C2-4C4D-9530-BAF2A686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2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4F2D66-787C-7D40-B54A-843477540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ED589C-A4E0-F048-B2B0-D3C62496D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A0194-2728-1B42-996C-6B557A18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216421-7949-6E46-B9A3-9BCFB4CA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CEB8B5-D7C6-024D-851A-5134D1B5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532EB-A822-1E4E-825B-DFCBB1C5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3B10A8-9DEF-A242-B800-59C3E9822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D36B3B-B4DE-DF43-AC3C-54B249BF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DAB90-0B24-D940-B935-8A884674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D051E5-69D6-DA4D-8E7C-1DDBB332C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6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50EBC-7F08-2E44-B65F-D4966D87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D5885-9D42-F647-872A-DD95D3D91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1ED3C-5DA3-F845-B0A3-81F88C71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F4A583-A145-DF41-8A9B-48E68BBF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09C606-4A18-BA4F-A048-8E1A1BAF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48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C12ED-6EED-E84F-92B9-A65D1033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7D0080-6290-3449-8E88-626941089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C5C793-701B-8E4C-BE87-39CF58831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1C30BA-6DAF-1E4E-8CB6-CF7743EC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A7E8DE-6728-7140-AB44-81398EED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EED94C-2B21-5249-94D0-15721F90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55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26BDA-432B-8244-A054-CFBB15CC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8B3EA9-0DD1-8A49-826C-A60A101C4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A67D1-E68D-1049-9C20-EAC3BEFA2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8A208A-DF0D-154B-A02D-041817B7C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0880CA-2007-5445-BE2A-30B723924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4B0AE5-8203-DB49-B640-7D29BFA7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260F8A-AB4D-5B49-BC5B-FE2FFC7E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358C0B-CD33-204A-9D1C-9A4D46F2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0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9AD4F-5FF4-974D-9083-7C899804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5F1009-CF8F-C945-9DD1-8A932D0B3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DC9864-780B-7046-9446-EF653926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68D58-7B3C-DA4D-9C0F-F2848F5E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16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24AB13-3277-4241-9FF1-37AA959E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545D7F-393A-0D48-8FBE-81F0662A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A0A50D-DCA3-D445-A685-F59DA652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7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7E7C7-37E3-F64E-B2FB-F4358A1B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88E901-9002-304A-B204-522B246BA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0096B4-9B61-6143-BEEB-EE51B1553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25B4A3-EF28-E44A-806A-71635A84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65E7E-8F27-2745-A82D-2880A497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EA028F-047B-974E-B1B4-923CA91CE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0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1C035-8D19-CC48-91AA-A2FF3DC5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2008A0-CB33-BD4E-87DE-8B7083B0A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4C4D4C-097D-AD41-9563-042B2DFF9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6B07C-923C-6D43-A8D4-463C654E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B88D10-6CE7-244C-9DE2-0722F2B2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B3FAAC-0FBE-B945-B9AF-4C9436BE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E0635-025C-524C-B7FE-26245406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04F9A7-C617-8C4E-829C-22910D77A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5EFAFC-8CED-1E4F-832A-50E468EF90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187C0-5202-4048-9C72-F786ECC23B08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0B4CC-B50F-F243-B523-9B47C0E29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2A23F-D354-B343-ABD9-52AB3B3D8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42521-6232-B64D-8241-D0BE09E2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5.xml"/><Relationship Id="rId7" Type="http://schemas.openxmlformats.org/officeDocument/2006/relationships/image" Target="../media/image2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5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79B2C-E1CB-FC48-87E1-0FEAF19A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C35F38-9740-2241-97E1-E729C3ADDF7E}"/>
              </a:ext>
            </a:extLst>
          </p:cNvPr>
          <p:cNvSpPr txBox="1"/>
          <p:nvPr/>
        </p:nvSpPr>
        <p:spPr>
          <a:xfrm>
            <a:off x="3180135" y="2721959"/>
            <a:ext cx="7680308" cy="891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b="1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Аттракцион «</a:t>
            </a:r>
            <a:r>
              <a:rPr lang="ru-RU" sz="4000" b="1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АэроЛифт</a:t>
            </a:r>
            <a:r>
              <a:rPr lang="ru-RU" sz="4000" b="1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en-US" sz="4000" b="1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A36FC-D545-464B-B8FA-15F0C11D5929}"/>
              </a:ext>
            </a:extLst>
          </p:cNvPr>
          <p:cNvSpPr txBox="1"/>
          <p:nvPr/>
        </p:nvSpPr>
        <p:spPr>
          <a:xfrm>
            <a:off x="5171706" y="4215348"/>
            <a:ext cx="299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Montserrat Light" pitchFamily="2" charset="0"/>
              </a:rPr>
              <a:t>Селеня</a:t>
            </a:r>
            <a:r>
              <a:rPr lang="ru-RU" dirty="0">
                <a:latin typeface="Montserrat Light" pitchFamily="2" charset="0"/>
              </a:rPr>
              <a:t> Кирилл Анатольевич</a:t>
            </a:r>
            <a:br>
              <a:rPr lang="ru-RU" dirty="0">
                <a:latin typeface="Montserrat Light" pitchFamily="2" charset="0"/>
              </a:rPr>
            </a:br>
            <a:r>
              <a:rPr lang="ru-RU" dirty="0">
                <a:latin typeface="Montserrat Light" pitchFamily="2" charset="0"/>
              </a:rPr>
              <a:t>Щугарев Сергей 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230540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114" y="-280262"/>
            <a:ext cx="9289032" cy="1143000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АНАЛИЗ РЫНКА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2D0532CC-772A-422B-A99E-2DA676635FD8}"/>
              </a:ext>
            </a:extLst>
          </p:cNvPr>
          <p:cNvGraphicFramePr>
            <a:graphicFrameLocks/>
          </p:cNvGraphicFramePr>
          <p:nvPr/>
        </p:nvGraphicFramePr>
        <p:xfrm>
          <a:off x="103605" y="283179"/>
          <a:ext cx="511256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81B954D-75A7-46DB-A1AF-3401A9B32C20}"/>
              </a:ext>
            </a:extLst>
          </p:cNvPr>
          <p:cNvGraphicFramePr>
            <a:graphicFrameLocks/>
          </p:cNvGraphicFramePr>
          <p:nvPr/>
        </p:nvGraphicFramePr>
        <p:xfrm>
          <a:off x="6117630" y="215148"/>
          <a:ext cx="5616624" cy="352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C7BB7D-2A71-46FF-9AE1-38FB29578AD4}"/>
              </a:ext>
            </a:extLst>
          </p:cNvPr>
          <p:cNvSpPr/>
          <p:nvPr/>
        </p:nvSpPr>
        <p:spPr>
          <a:xfrm>
            <a:off x="6680519" y="3735587"/>
            <a:ext cx="4820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Доля стран на рынке предоставления услуг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2BCBE9-F241-4F7C-BA8D-90B2FF88EBD8}"/>
              </a:ext>
            </a:extLst>
          </p:cNvPr>
          <p:cNvSpPr/>
          <p:nvPr/>
        </p:nvSpPr>
        <p:spPr>
          <a:xfrm>
            <a:off x="128199" y="3732909"/>
            <a:ext cx="6109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Объем мирового рынка предоставления услуг, млн. дол.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6AB492-CDE0-4BD3-AE32-91D36D4CFA48}"/>
              </a:ext>
            </a:extLst>
          </p:cNvPr>
          <p:cNvSpPr txBox="1">
            <a:spLocks/>
          </p:cNvSpPr>
          <p:nvPr/>
        </p:nvSpPr>
        <p:spPr>
          <a:xfrm>
            <a:off x="1451484" y="6437138"/>
            <a:ext cx="9289032" cy="403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Области коммерческого применения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2A176F-3701-468D-8316-BC1C51D6E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08" y="4143676"/>
            <a:ext cx="2290783" cy="22907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2096E9-D436-4847-8D22-AA2CC3F89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17" y="4143676"/>
            <a:ext cx="2290783" cy="22907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D26A8C-7ED6-4530-9B87-B77A1B2712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84" y="4143675"/>
            <a:ext cx="2290783" cy="22907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0E0B3A-61C2-4399-8847-CC7499017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56" y="4143675"/>
            <a:ext cx="2290783" cy="22907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B5DE77-A3BD-486C-BAE9-3191FA82D3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" y="4143674"/>
            <a:ext cx="2290783" cy="2290783"/>
          </a:xfrm>
          <a:prstGeom prst="rect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CB8E3B47-582C-4177-9DD7-E70FF3BE4DC2}"/>
              </a:ext>
            </a:extLst>
          </p:cNvPr>
          <p:cNvSpPr/>
          <p:nvPr/>
        </p:nvSpPr>
        <p:spPr>
          <a:xfrm>
            <a:off x="103604" y="4140993"/>
            <a:ext cx="2290783" cy="2290783"/>
          </a:xfrm>
          <a:prstGeom prst="flowChartConnector">
            <a:avLst/>
          </a:prstGeom>
          <a:solidFill>
            <a:srgbClr val="FFFFFF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BBDC1396-A6FE-4CE1-B743-C821AB2A4A21}"/>
              </a:ext>
            </a:extLst>
          </p:cNvPr>
          <p:cNvSpPr/>
          <p:nvPr/>
        </p:nvSpPr>
        <p:spPr>
          <a:xfrm>
            <a:off x="2490236" y="4149038"/>
            <a:ext cx="2290783" cy="2290783"/>
          </a:xfrm>
          <a:prstGeom prst="flowChartConnector">
            <a:avLst/>
          </a:prstGeom>
          <a:solidFill>
            <a:srgbClr val="FFFFFF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88EBD912-00AA-4980-8C4D-BA2005A04E41}"/>
              </a:ext>
            </a:extLst>
          </p:cNvPr>
          <p:cNvSpPr/>
          <p:nvPr/>
        </p:nvSpPr>
        <p:spPr>
          <a:xfrm>
            <a:off x="4858208" y="4155846"/>
            <a:ext cx="2290783" cy="2290783"/>
          </a:xfrm>
          <a:prstGeom prst="flowChartConnector">
            <a:avLst/>
          </a:prstGeom>
          <a:solidFill>
            <a:srgbClr val="FFFFFF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5AE663B4-B5EB-4118-B34E-2CCCA5573A97}"/>
              </a:ext>
            </a:extLst>
          </p:cNvPr>
          <p:cNvSpPr/>
          <p:nvPr/>
        </p:nvSpPr>
        <p:spPr>
          <a:xfrm>
            <a:off x="7255274" y="4147327"/>
            <a:ext cx="2290783" cy="2290783"/>
          </a:xfrm>
          <a:prstGeom prst="flowChartConnector">
            <a:avLst/>
          </a:prstGeom>
          <a:solidFill>
            <a:srgbClr val="FFFFFF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8FB35DC9-330E-4596-B4D8-FB453BE45EE4}"/>
              </a:ext>
            </a:extLst>
          </p:cNvPr>
          <p:cNvSpPr/>
          <p:nvPr/>
        </p:nvSpPr>
        <p:spPr>
          <a:xfrm>
            <a:off x="9599349" y="4140992"/>
            <a:ext cx="2290783" cy="2290783"/>
          </a:xfrm>
          <a:prstGeom prst="flowChartConnector">
            <a:avLst/>
          </a:prstGeom>
          <a:solidFill>
            <a:srgbClr val="FFFFFF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8E5C93-8C62-4A2A-9D25-FF2C1A5BDD1A}"/>
              </a:ext>
            </a:extLst>
          </p:cNvPr>
          <p:cNvSpPr txBox="1"/>
          <p:nvPr/>
        </p:nvSpPr>
        <p:spPr>
          <a:xfrm>
            <a:off x="9496609" y="4919958"/>
            <a:ext cx="253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Спортивные мероприятия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EC90F7-011B-4C1D-AEA2-DCBFBE60C57D}"/>
              </a:ext>
            </a:extLst>
          </p:cNvPr>
          <p:cNvSpPr txBox="1"/>
          <p:nvPr/>
        </p:nvSpPr>
        <p:spPr>
          <a:xfrm>
            <a:off x="7859624" y="5061400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Фото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DFB385-EF35-429D-810A-B2F504D5AE04}"/>
              </a:ext>
            </a:extLst>
          </p:cNvPr>
          <p:cNvSpPr txBox="1"/>
          <p:nvPr/>
        </p:nvSpPr>
        <p:spPr>
          <a:xfrm>
            <a:off x="2811820" y="5104625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Реклама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F83170-6729-41F5-B941-4B2FD722602C}"/>
              </a:ext>
            </a:extLst>
          </p:cNvPr>
          <p:cNvSpPr txBox="1"/>
          <p:nvPr/>
        </p:nvSpPr>
        <p:spPr>
          <a:xfrm>
            <a:off x="440600" y="5051465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Туризм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859686-4B02-435C-A0E5-44A813BC38B6}"/>
              </a:ext>
            </a:extLst>
          </p:cNvPr>
          <p:cNvSpPr txBox="1"/>
          <p:nvPr/>
        </p:nvSpPr>
        <p:spPr>
          <a:xfrm>
            <a:off x="4737849" y="4901309"/>
            <a:ext cx="2540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Прыжки</a:t>
            </a:r>
            <a:r>
              <a:rPr lang="ru-RU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ru-RU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парашютом</a:t>
            </a:r>
          </a:p>
        </p:txBody>
      </p:sp>
    </p:spTree>
    <p:extLst>
      <p:ext uri="{BB962C8B-B14F-4D97-AF65-F5344CB8AC3E}">
        <p14:creationId xmlns:p14="http://schemas.microsoft.com/office/powerpoint/2010/main" val="2985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F8BBAC7-C0EE-7E49-A5AC-25483CB87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002444"/>
              </p:ext>
            </p:extLst>
          </p:nvPr>
        </p:nvGraphicFramePr>
        <p:xfrm>
          <a:off x="1200150" y="1154314"/>
          <a:ext cx="9791700" cy="304911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95088">
                  <a:extLst>
                    <a:ext uri="{9D8B030D-6E8A-4147-A177-3AD203B41FA5}">
                      <a16:colId xmlns:a16="http://schemas.microsoft.com/office/drawing/2014/main" val="8017183"/>
                    </a:ext>
                  </a:extLst>
                </a:gridCol>
                <a:gridCol w="2166534">
                  <a:extLst>
                    <a:ext uri="{9D8B030D-6E8A-4147-A177-3AD203B41FA5}">
                      <a16:colId xmlns:a16="http://schemas.microsoft.com/office/drawing/2014/main" val="2041923025"/>
                    </a:ext>
                  </a:extLst>
                </a:gridCol>
                <a:gridCol w="2089019">
                  <a:extLst>
                    <a:ext uri="{9D8B030D-6E8A-4147-A177-3AD203B41FA5}">
                      <a16:colId xmlns:a16="http://schemas.microsoft.com/office/drawing/2014/main" val="2508198349"/>
                    </a:ext>
                  </a:extLst>
                </a:gridCol>
                <a:gridCol w="1753817">
                  <a:extLst>
                    <a:ext uri="{9D8B030D-6E8A-4147-A177-3AD203B41FA5}">
                      <a16:colId xmlns:a16="http://schemas.microsoft.com/office/drawing/2014/main" val="1329629250"/>
                    </a:ext>
                  </a:extLst>
                </a:gridCol>
                <a:gridCol w="1693621">
                  <a:extLst>
                    <a:ext uri="{9D8B030D-6E8A-4147-A177-3AD203B41FA5}">
                      <a16:colId xmlns:a16="http://schemas.microsoft.com/office/drawing/2014/main" val="1698892349"/>
                    </a:ext>
                  </a:extLst>
                </a:gridCol>
                <a:gridCol w="1693621">
                  <a:extLst>
                    <a:ext uri="{9D8B030D-6E8A-4147-A177-3AD203B41FA5}">
                      <a16:colId xmlns:a16="http://schemas.microsoft.com/office/drawing/2014/main" val="3135665435"/>
                    </a:ext>
                  </a:extLst>
                </a:gridCol>
              </a:tblGrid>
              <a:tr h="243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 Light" pitchFamily="2" charset="0"/>
                        </a:rPr>
                        <a:t>№</a:t>
                      </a:r>
                      <a:endParaRPr sz="1400" b="0" i="0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 Light" pitchFamily="2" charset="0"/>
                        </a:rPr>
                        <a:t>Наименование расходов</a:t>
                      </a:r>
                      <a:endParaRPr sz="1400" b="0" i="0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 Light" pitchFamily="2" charset="0"/>
                        </a:rPr>
                        <a:t>Стоимость</a:t>
                      </a:r>
                      <a:endParaRPr sz="1400" b="0" i="0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 Light" pitchFamily="2" charset="0"/>
                        </a:rPr>
                        <a:t>Количество</a:t>
                      </a:r>
                      <a:endParaRPr sz="1400" b="0" i="0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 Light" pitchFamily="2" charset="0"/>
                        </a:rPr>
                        <a:t>Сумма (руб.)</a:t>
                      </a:r>
                      <a:endParaRPr sz="1400" b="0" i="0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 Light" pitchFamily="2" charset="0"/>
                        </a:rPr>
                        <a:t>Комментарий</a:t>
                      </a:r>
                      <a:endParaRPr sz="1400" b="0" i="0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500253679"/>
                  </a:ext>
                </a:extLst>
              </a:tr>
              <a:tr h="6860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latin typeface="Montserrat Light" pitchFamily="2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294055763"/>
                  </a:ext>
                </a:extLst>
              </a:tr>
              <a:tr h="6860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893405572"/>
                  </a:ext>
                </a:extLst>
              </a:tr>
              <a:tr h="6860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852907811"/>
                  </a:ext>
                </a:extLst>
              </a:tr>
              <a:tr h="686077">
                <a:tc gridSpan="4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 Light" pitchFamily="2" charset="0"/>
                        </a:rPr>
                        <a:t>Итого</a:t>
                      </a:r>
                      <a:endParaRPr sz="1400" b="0" i="0" dirty="0"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 Light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5418517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6F3613-8A46-5F40-874D-17AF18728205}"/>
              </a:ext>
            </a:extLst>
          </p:cNvPr>
          <p:cNvSpPr txBox="1"/>
          <p:nvPr/>
        </p:nvSpPr>
        <p:spPr>
          <a:xfrm>
            <a:off x="1200149" y="5010420"/>
            <a:ext cx="979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Подробно распишите все статьи расходов.</a:t>
            </a:r>
            <a:endParaRPr lang="ru-RU" sz="1600" dirty="0">
              <a:latin typeface="Montserrat" pitchFamily="2" charset="0"/>
            </a:endParaRPr>
          </a:p>
          <a:p>
            <a:pPr lvl="0"/>
            <a:r>
              <a:rPr lang="ru-RU" sz="16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Укажите наличие со-финансирования проекта (собственный вклад) и дополнительных ресурсов, привлекаемых для реализации проекта.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0EE5F7-61BE-DF40-B0E1-785B6F90BBD7}"/>
              </a:ext>
            </a:extLst>
          </p:cNvPr>
          <p:cNvSpPr txBox="1"/>
          <p:nvPr/>
        </p:nvSpPr>
        <p:spPr>
          <a:xfrm>
            <a:off x="11559655" y="619180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15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EAFB63-8EDC-E84C-A88A-1FA2E16F7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F5C7B-8897-9E43-AAC6-BAB3DEF22D72}"/>
              </a:ext>
            </a:extLst>
          </p:cNvPr>
          <p:cNvSpPr txBox="1"/>
          <p:nvPr/>
        </p:nvSpPr>
        <p:spPr>
          <a:xfrm>
            <a:off x="336719" y="39739"/>
            <a:ext cx="7603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u="none" strike="noStrike" cap="none" dirty="0">
                <a:solidFill>
                  <a:schemeClr val="bg1"/>
                </a:solidFill>
                <a:latin typeface="Montserrat ExtraBold" pitchFamily="2" charset="0"/>
                <a:ea typeface="Fira Sans"/>
                <a:cs typeface="Fira Sans"/>
                <a:sym typeface="Fira Sans"/>
              </a:rPr>
              <a:t>КАЛЕНДАРНЫЙ ПЛАН ПРОЕКТА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872549D-F695-D04D-AD32-1B0B016D4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11203"/>
              </p:ext>
            </p:extLst>
          </p:nvPr>
        </p:nvGraphicFramePr>
        <p:xfrm>
          <a:off x="689403" y="785958"/>
          <a:ext cx="10761192" cy="58824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2574">
                  <a:extLst>
                    <a:ext uri="{9D8B030D-6E8A-4147-A177-3AD203B41FA5}">
                      <a16:colId xmlns:a16="http://schemas.microsoft.com/office/drawing/2014/main" val="3323506537"/>
                    </a:ext>
                  </a:extLst>
                </a:gridCol>
                <a:gridCol w="2898233">
                  <a:extLst>
                    <a:ext uri="{9D8B030D-6E8A-4147-A177-3AD203B41FA5}">
                      <a16:colId xmlns:a16="http://schemas.microsoft.com/office/drawing/2014/main" val="3520586504"/>
                    </a:ext>
                  </a:extLst>
                </a:gridCol>
                <a:gridCol w="2646597">
                  <a:extLst>
                    <a:ext uri="{9D8B030D-6E8A-4147-A177-3AD203B41FA5}">
                      <a16:colId xmlns:a16="http://schemas.microsoft.com/office/drawing/2014/main" val="3059744833"/>
                    </a:ext>
                  </a:extLst>
                </a:gridCol>
                <a:gridCol w="4543788">
                  <a:extLst>
                    <a:ext uri="{9D8B030D-6E8A-4147-A177-3AD203B41FA5}">
                      <a16:colId xmlns:a16="http://schemas.microsoft.com/office/drawing/2014/main" val="2939158215"/>
                    </a:ext>
                  </a:extLst>
                </a:gridCol>
              </a:tblGrid>
              <a:tr h="511833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Montserrat Light" pitchFamily="2" charset="0"/>
                        </a:rPr>
                        <a:t>Этап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Сроки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Результаты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3680727"/>
                  </a:ext>
                </a:extLst>
              </a:tr>
              <a:tr h="87059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latin typeface="Montserrat" pitchFamily="2" charset="0"/>
                          <a:ea typeface="Arial"/>
                          <a:cs typeface="Arial"/>
                          <a:sym typeface="Arial"/>
                        </a:rPr>
                        <a:t> Утверждение проекта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  <a:ea typeface="Arial"/>
                          <a:cs typeface="Arial"/>
                          <a:sym typeface="Arial"/>
                        </a:rPr>
                        <a:t>07.2019 - 09.2019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Включение в программу «800»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6020800"/>
                  </a:ext>
                </a:extLst>
              </a:tr>
              <a:tr h="87059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Выбор локации для реализации проекта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09.2019 – 03.2020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Утверждение локации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 для размещения</a:t>
                      </a:r>
                    </a:p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проекта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1978674"/>
                  </a:ext>
                </a:extLst>
              </a:tr>
              <a:tr h="87059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latin typeface="Montserrat" pitchFamily="2" charset="0"/>
                          <a:ea typeface="Arial"/>
                          <a:cs typeface="Arial"/>
                          <a:sym typeface="Arial"/>
                        </a:rPr>
                        <a:t>Разработка ТЗ и проектной документации</a:t>
                      </a:r>
                      <a:endParaRPr lang="ru-RU" sz="1400" b="0" i="0" dirty="0"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11.2019 – 05.2020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  <a:ea typeface="Arial"/>
                          <a:cs typeface="Arial"/>
                          <a:sym typeface="Arial"/>
                        </a:rPr>
                        <a:t>ТЗ и проектная документация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4875212"/>
                  </a:ext>
                </a:extLst>
              </a:tr>
              <a:tr h="695756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latin typeface="Montserrat" pitchFamily="2" charset="0"/>
                          <a:ea typeface="Arial"/>
                          <a:cs typeface="Arial"/>
                          <a:sym typeface="Arial"/>
                        </a:rPr>
                        <a:t>Производство шара</a:t>
                      </a:r>
                      <a:endParaRPr lang="ru-RU" sz="1400" b="0" i="0" dirty="0"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02.2020 – 09.2020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Аэролифт в комплекте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460016"/>
                  </a:ext>
                </a:extLst>
              </a:tr>
              <a:tr h="695756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 Обучение специалистов и операторов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07.2020 – 10.2020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Сдача</a:t>
                      </a:r>
                      <a:r>
                        <a:rPr lang="ru-RU" sz="1400" b="0" i="0" u="none" strike="noStrike" cap="none" baseline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 экзаменов и выдача документов  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286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 Запуск аттракциона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09.2020 – 11.2020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Монтаж и испытания Аэролифта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5756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Montserrat Light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 </a:t>
                      </a:r>
                      <a:r>
                        <a:rPr lang="ru-RU" sz="1400" b="0" i="0" dirty="0" err="1">
                          <a:latin typeface="Montserrat" pitchFamily="2" charset="0"/>
                        </a:rPr>
                        <a:t>Медийная</a:t>
                      </a:r>
                      <a:r>
                        <a:rPr lang="ru-RU" sz="1400" b="0" i="0" dirty="0">
                          <a:latin typeface="Montserrat" pitchFamily="2" charset="0"/>
                        </a:rPr>
                        <a:t> кампания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04.2020 – 09.2020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Определены 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latin typeface="Montserrat" pitchFamily="2" charset="0"/>
                          <a:ea typeface="Arial"/>
                          <a:cs typeface="Arial"/>
                          <a:sym typeface="Arial"/>
                        </a:rPr>
                        <a:t>сроки проведения рекламной кампании, используемые каналы и рекомендуемые форматы размещения рекламы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14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EAFB63-8EDC-E84C-A88A-1FA2E16F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5544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>
                <a:latin typeface="Verdana" panose="020B0604030504040204" pitchFamily="34" charset="0"/>
                <a:ea typeface="Verdana" panose="020B0604030504040204" pitchFamily="34" charset="0"/>
              </a:rPr>
              <a:t>Календарное планирование</a:t>
            </a:r>
            <a:endParaRPr lang="ru-RU" sz="2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214" y="5353940"/>
            <a:ext cx="111789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Технологический цикл изготовления и запуска в эксплуатацию аттракциона «</a:t>
            </a:r>
            <a:r>
              <a:rPr lang="ru-RU" sz="1600" b="1" i="1" dirty="0" err="1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АэроЛифт</a:t>
            </a:r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представлен различными стадиями от разработки технического проекта и рабочей конструкторской документации до получения сертификата и необходимых документов разрешающих полетную деятельность. Полный цикл изготовления «</a:t>
            </a:r>
            <a:r>
              <a:rPr lang="ru-RU" sz="1600" b="1" i="1" dirty="0" err="1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АэроЛифта</a:t>
            </a:r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с разработкой конструкторской документации составляет 12 месяцев.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976" y="872455"/>
            <a:ext cx="8125699" cy="44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AFB63-8EDC-E84C-A88A-1FA2E16F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12406"/>
              </p:ext>
            </p:extLst>
          </p:nvPr>
        </p:nvGraphicFramePr>
        <p:xfrm>
          <a:off x="0" y="914402"/>
          <a:ext cx="12192000" cy="5752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3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Ориентировочный проект Бюджета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Наименование работ, услуг</a:t>
                      </a:r>
                      <a:endParaRPr lang="ru-RU" sz="1400" b="1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Количество</a:t>
                      </a:r>
                      <a:endParaRPr lang="ru-RU" sz="1400" b="1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Стоимость за ед., (руб.)</a:t>
                      </a:r>
                      <a:endParaRPr lang="ru-RU" sz="1400" b="1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Итого, (руб.) </a:t>
                      </a:r>
                      <a:endParaRPr lang="ru-RU" sz="1400" b="1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Материальные затраты для изготовление конструкций Аэролифта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 32 325 000,00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Оболочка с системой поддержания и контроля давления, катенарными поясами, элементами такелажа и механизации        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11 166 666,67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11 166 666,67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Гондола с приборным оснащением, ограждениями безопасности работы на высоте.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11 733 333,33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11 733 333,33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Троса и система блоков привязного такелажа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1 500 000,00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1 500 000,00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Швартовочная система, включая лебедки механизации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1 916 666,67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1 916 666,67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Главная лебедка с системой выравнивания усилий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4 666 666,67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4 666 666,67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Причальная (бивачная) наземная торообразная оболочка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916 666,67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916 666,67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Дом для штаба с застройкой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133 333,33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133 333,33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 Ремкомплект (ЗИП)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291 666,67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291 666,67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Затраты на оплату собственных расходов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36 952 673,77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5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Основная заработная плата основного производственного персонала и производственных рабочих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- 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21 303 000,00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Дополнительная заработная плата (8,65%)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1 842 709,50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97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Страховые взносы предусмотрены из расчета 30,2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6 990 004,27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34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Общехозяйственные расходы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6 816 960,00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Рентабельность работ (с учетом национального значения 800-летия – не устанавливается)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-</a:t>
                      </a:r>
                      <a:r>
                        <a:rPr lang="ru-RU" sz="1400" u="none" strike="noStrike" dirty="0">
                          <a:effectLst/>
                        </a:rPr>
                        <a:t>                           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Цена работ, без учета НДС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69 277 673,77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5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Цена работ, с учетом НДС = 13 855 534,80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83 133 209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</a:endParaRPr>
                    </a:p>
                  </a:txBody>
                  <a:tcPr marL="4081" marR="4081" marT="408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9F5C7B-8897-9E43-AAC6-BAB3DEF22D72}"/>
              </a:ext>
            </a:extLst>
          </p:cNvPr>
          <p:cNvSpPr txBox="1"/>
          <p:nvPr/>
        </p:nvSpPr>
        <p:spPr>
          <a:xfrm>
            <a:off x="206091" y="143818"/>
            <a:ext cx="4052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u="none" strike="noStrike" cap="none" dirty="0">
                <a:solidFill>
                  <a:schemeClr val="bg1"/>
                </a:solidFill>
                <a:latin typeface="Montserrat ExtraBold" pitchFamily="2" charset="0"/>
                <a:ea typeface="Fira Sans"/>
                <a:cs typeface="Fira Sans"/>
                <a:sym typeface="Fira Sans"/>
              </a:rPr>
              <a:t>СМЕТА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75452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AFB63-8EDC-E84C-A88A-1FA2E16F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F5C7B-8897-9E43-AAC6-BAB3DEF22D72}"/>
              </a:ext>
            </a:extLst>
          </p:cNvPr>
          <p:cNvSpPr txBox="1"/>
          <p:nvPr/>
        </p:nvSpPr>
        <p:spPr>
          <a:xfrm>
            <a:off x="206091" y="143818"/>
            <a:ext cx="4052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u="none" strike="noStrike" cap="none" dirty="0">
                <a:solidFill>
                  <a:schemeClr val="bg1"/>
                </a:solidFill>
                <a:latin typeface="Montserrat ExtraBold" pitchFamily="2" charset="0"/>
                <a:ea typeface="Fira Sans"/>
                <a:cs typeface="Fira Sans"/>
                <a:sym typeface="Fira Sans"/>
              </a:rPr>
              <a:t>СМЕТА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522663"/>
              </p:ext>
            </p:extLst>
          </p:nvPr>
        </p:nvGraphicFramePr>
        <p:xfrm>
          <a:off x="956804" y="3101970"/>
          <a:ext cx="10054096" cy="31083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3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3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2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0833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кол-во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оклад / мес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итого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Оператор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Пилот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200 000,00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Кассир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60 000,00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Ассистенты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60 000,00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2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Поддерживающий ремонт (лебедки, троса и тп)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Электричество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50 000,00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50 000,00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833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</a:rPr>
                        <a:t>итого: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560 000,00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206091" y="975050"/>
            <a:ext cx="11503309" cy="1878831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r>
              <a:rPr lang="ru-RU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качестве модели монетизации используем </a:t>
            </a:r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B2C </a:t>
            </a:r>
            <a:r>
              <a:rPr lang="ru-RU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модель, при которой осуществляются прямые продажи билетов на аттракцион, при этом исключаются все промежуточные звенья в виде дилеров, представителей, агентов и прочих, что исключает удорожание товара или услуги.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r>
              <a:rPr lang="ru-RU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таблице представлены основные операционные затраты</a:t>
            </a: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8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AFB63-8EDC-E84C-A88A-1FA2E16F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F5C7B-8897-9E43-AAC6-BAB3DEF22D72}"/>
              </a:ext>
            </a:extLst>
          </p:cNvPr>
          <p:cNvSpPr txBox="1"/>
          <p:nvPr/>
        </p:nvSpPr>
        <p:spPr>
          <a:xfrm>
            <a:off x="206091" y="143818"/>
            <a:ext cx="4052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u="none" strike="noStrike" cap="none" dirty="0">
                <a:solidFill>
                  <a:schemeClr val="bg1"/>
                </a:solidFill>
                <a:latin typeface="Montserrat ExtraBold" pitchFamily="2" charset="0"/>
                <a:ea typeface="Fira Sans"/>
                <a:cs typeface="Fira Sans"/>
                <a:sym typeface="Fira Sans"/>
              </a:rPr>
              <a:t>СМЕТА ПРОЕКТА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369268"/>
              </p:ext>
            </p:extLst>
          </p:nvPr>
        </p:nvGraphicFramePr>
        <p:xfrm>
          <a:off x="3611" y="781411"/>
          <a:ext cx="12188390" cy="5979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9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0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0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709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84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712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8136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663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517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ПРЕМИУМ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5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Стоимость руб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Кол-во гостей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в час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день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месяц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 месяцев / сезон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OPEX / СЕЗОН  ( примерный )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СУВЕНИРКА » СТОИМОСТЬ ПРОИЗВОДСТВА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ИТОГО (ВЫРУЧКА –  </a:t>
                      </a:r>
                      <a:r>
                        <a:rPr lang="en-US" sz="900" u="none" strike="noStrike">
                          <a:effectLst/>
                        </a:rPr>
                        <a:t>OPEX)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 лет ( СРОК ЭКСПЛУАТАЦИИ 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СТОИМОСТЬ АТТРАКЦИОНА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ДОХОД ЗА ПЕРИОД ЭКСПЛУАТАЦИИ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ДОХОД В СЕЗОН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52 800,00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528 000,00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15 840 000,00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95 040 000,00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3 360 000,00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91 680 000,00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550 080 000,00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47 000 000,00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503 080 000,00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83 846 666,67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СУВЕНИРКА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1 800 000,00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7 200 000,00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20,0%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5 760 000,00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34 560 000,00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34 560 000,00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5 760 000,00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ИТОГО: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537 640 000,00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89 606 666,67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7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ОПТИМУМ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45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Стоимость руб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Кол-во гостей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час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день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месяц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месяцев / сезон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OPEX / СЕЗОН  ( примерный )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СУВЕНИРКА » СТОИМОСТЬ ПРОИЗВОДСТВА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ИТОГО (ВЫРУЧКА –  </a:t>
                      </a:r>
                      <a:r>
                        <a:rPr lang="en-US" sz="900" u="none" strike="noStrike">
                          <a:effectLst/>
                        </a:rPr>
                        <a:t>OPEX)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 лет ( СРОК ЭКСПЛУАТАЦИИ 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СТОИМОСТЬ АТТРАКЦИОНА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ДОХОД ЗА ПЕРИОД ЭКСПЛУАТАЦИИ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ДОХОД В СЕЗОН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44 000,00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440 000,00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13 200 000,00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52 800 000,00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2 240 000,00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50 560 000,00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303 360 000,00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47 000 000,00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256 360 000,00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42 726 666,67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СУВЕНИРКА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4 500,00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1 350 000,00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5 400 000,00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20,0%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4 320 000,00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25 920 000,00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25 920 000,00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4 320 000,00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ИТОГО: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282 280 000,00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47 046 666,67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7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МИНИМУМ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545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Стоимость руб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Кол-во гостей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час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день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месяц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месяцев / сезон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OPEX / СЕЗОН  ( примерный )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СУВЕНИРКА » СТОИМОСТЬ ПРОИЗВОДСТВА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ИТОГО (ВЫРУЧКА –  </a:t>
                      </a:r>
                      <a:r>
                        <a:rPr lang="en-US" sz="900" u="none" strike="noStrike">
                          <a:effectLst/>
                        </a:rPr>
                        <a:t>OPEX)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 лет ( СРОК ЭКСПЛУАТАЦИИ 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СТОИМОСТЬ АТТРАКЦИОНА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ДОХОД ЗА ПЕРИОД ЭКСПЛУАТАЦИИ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ДОХОД В СЕЗОН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35 200,00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352 000,00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10 560 000,00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42 240 000,00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1 680 000,00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40 560 000,00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243 360 000,00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47 000 000,00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196 360 000,00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32 726 666,67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СУВЕНИРКА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3 600 000,00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20,0%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2 880 000,00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17 280 000,00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17 280 000,00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2 880 000,00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6922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ИТОГО: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213 640 000,00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35 606 666,67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97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C5ED84-02DE-A04A-8D3B-45904DE83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" y="-1127860"/>
            <a:ext cx="12188389" cy="8081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9F5C7B-8897-9E43-AAC6-BAB3DEF22D72}"/>
              </a:ext>
            </a:extLst>
          </p:cNvPr>
          <p:cNvSpPr txBox="1"/>
          <p:nvPr/>
        </p:nvSpPr>
        <p:spPr>
          <a:xfrm>
            <a:off x="370848" y="-811771"/>
            <a:ext cx="5129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u="none" strike="noStrike" cap="none" dirty="0">
                <a:solidFill>
                  <a:schemeClr val="bg1"/>
                </a:solidFill>
                <a:latin typeface="Montserrat ExtraBold" pitchFamily="2" charset="0"/>
                <a:ea typeface="Fira Sans"/>
                <a:cs typeface="Fira Sans"/>
                <a:sym typeface="Fira Sans"/>
              </a:rPr>
              <a:t>ЭТАПНОСТЬ ОПЛАТЫ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FB909C-79F7-E542-8D2C-EDEF99B62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389032"/>
              </p:ext>
            </p:extLst>
          </p:nvPr>
        </p:nvGraphicFramePr>
        <p:xfrm>
          <a:off x="868543" y="926903"/>
          <a:ext cx="10454914" cy="48640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45204">
                  <a:extLst>
                    <a:ext uri="{9D8B030D-6E8A-4147-A177-3AD203B41FA5}">
                      <a16:colId xmlns:a16="http://schemas.microsoft.com/office/drawing/2014/main" val="878007455"/>
                    </a:ext>
                  </a:extLst>
                </a:gridCol>
                <a:gridCol w="3704948">
                  <a:extLst>
                    <a:ext uri="{9D8B030D-6E8A-4147-A177-3AD203B41FA5}">
                      <a16:colId xmlns:a16="http://schemas.microsoft.com/office/drawing/2014/main" val="2546714597"/>
                    </a:ext>
                  </a:extLst>
                </a:gridCol>
                <a:gridCol w="3241845">
                  <a:extLst>
                    <a:ext uri="{9D8B030D-6E8A-4147-A177-3AD203B41FA5}">
                      <a16:colId xmlns:a16="http://schemas.microsoft.com/office/drawing/2014/main" val="484565417"/>
                    </a:ext>
                  </a:extLst>
                </a:gridCol>
                <a:gridCol w="2862917">
                  <a:extLst>
                    <a:ext uri="{9D8B030D-6E8A-4147-A177-3AD203B41FA5}">
                      <a16:colId xmlns:a16="http://schemas.microsoft.com/office/drawing/2014/main" val="3626121896"/>
                    </a:ext>
                  </a:extLst>
                </a:gridCol>
              </a:tblGrid>
              <a:tr h="4870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№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Этап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Сроки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Сумма</a:t>
                      </a:r>
                      <a:r>
                        <a:rPr lang="ru-RU" sz="1400" u="none" strike="noStrike" cap="none"/>
                        <a:t>, рубли</a:t>
                      </a:r>
                      <a:endParaRPr sz="1400" b="0" i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111387"/>
                  </a:ext>
                </a:extLst>
              </a:tr>
              <a:tr h="104516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1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Утверждение проекта 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07.2019 -09.2019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 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Не требует финансирования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828004"/>
                  </a:ext>
                </a:extLst>
              </a:tr>
              <a:tr h="104516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</a:rPr>
                        <a:t>2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Согласование места и времени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Montserrat" pitchFamily="2" charset="0"/>
                        </a:rPr>
                        <a:t>установки  Аэролифта.</a:t>
                      </a:r>
                      <a:endParaRPr lang="ru-RU" sz="1400" b="0" i="0" dirty="0">
                        <a:latin typeface="Montserrat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cap="none" dirty="0"/>
                        <a:t>09.2019 – 03.2020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cap="none" dirty="0"/>
                        <a:t>Не требует финансирования</a:t>
                      </a:r>
                      <a:endParaRPr lang="ru-RU" sz="1400" b="0" i="0" u="none" strike="noStrike" cap="none" dirty="0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1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/>
                        <a:t>2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latin typeface="Montserrat" pitchFamily="2" charset="0"/>
                          <a:ea typeface="Arial"/>
                          <a:cs typeface="Arial"/>
                          <a:sym typeface="Arial"/>
                        </a:rPr>
                        <a:t>Производство    </a:t>
                      </a:r>
                      <a:r>
                        <a:rPr lang="ru-RU" sz="1400" b="0" i="0" u="none" strike="noStrike" cap="none" dirty="0">
                          <a:latin typeface="Montserrat" pitchFamily="2" charset="0"/>
                        </a:rPr>
                        <a:t>Аэролифта.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Обучение специалистов и операторов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11.2019 – 10.2020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Cambria" panose="02040503050406030204" pitchFamily="18" charset="0"/>
                          <a:ea typeface="Cambria Math" panose="02040503050406030204" pitchFamily="18" charset="0"/>
                        </a:rPr>
                        <a:t>55470709,50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(без</a:t>
                      </a:r>
                      <a:r>
                        <a:rPr lang="ru-RU" sz="1400" b="0" i="0" baseline="0" dirty="0">
                          <a:latin typeface="Montserrat" pitchFamily="2" charset="0"/>
                        </a:rPr>
                        <a:t> </a:t>
                      </a:r>
                      <a:r>
                        <a:rPr lang="ru-RU" sz="1400" b="0" i="0" baseline="0" dirty="0" err="1">
                          <a:latin typeface="Montserrat" pitchFamily="2" charset="0"/>
                        </a:rPr>
                        <a:t>хоз.расходов</a:t>
                      </a:r>
                      <a:r>
                        <a:rPr lang="ru-RU" sz="1400" b="0" i="0" baseline="0" dirty="0">
                          <a:latin typeface="Montserrat" pitchFamily="2" charset="0"/>
                        </a:rPr>
                        <a:t>, страховых и НДС)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546650"/>
                  </a:ext>
                </a:extLst>
              </a:tr>
              <a:tr h="6683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3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Запуск проекта в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эксплуатацию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09.2020-11.2020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6 816 960,00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174211"/>
                  </a:ext>
                </a:extLst>
              </a:tr>
              <a:tr h="8091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dirty="0">
                          <a:latin typeface="+mn-lt"/>
                        </a:rPr>
                        <a:t>4.</a:t>
                      </a:r>
                      <a:endParaRPr sz="1400" b="0" i="0" dirty="0"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Страховые</a:t>
                      </a:r>
                      <a:r>
                        <a:rPr lang="ru-RU" sz="1400" b="0" i="0" baseline="0" dirty="0">
                          <a:latin typeface="Montserrat" pitchFamily="2" charset="0"/>
                        </a:rPr>
                        <a:t> оплаты и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400" b="0" i="0" baseline="0" dirty="0">
                        <a:latin typeface="Montserrat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baseline="0" dirty="0">
                          <a:latin typeface="Montserrat" pitchFamily="2" charset="0"/>
                        </a:rPr>
                        <a:t> НДС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>
                        <a:latin typeface="Montserra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Montserrat" pitchFamily="2" charset="0"/>
                        </a:rPr>
                        <a:t> </a:t>
                      </a:r>
                      <a:r>
                        <a:rPr lang="ru-RU" sz="1400" u="none" strike="noStrike" cap="none" dirty="0"/>
                        <a:t>09.2020-11.2020</a:t>
                      </a:r>
                      <a:endParaRPr lang="ru-RU" sz="1400" b="0" i="0" dirty="0">
                        <a:latin typeface="Montserrat" pitchFamily="2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6 990 004,27   </a:t>
                      </a:r>
                      <a:endParaRPr lang="ru-RU" sz="1400" b="0" i="0" u="none" strike="noStrike" dirty="0">
                        <a:solidFill>
                          <a:srgbClr val="333333"/>
                        </a:solidFill>
                        <a:effectLst/>
                        <a:latin typeface="Avenir Boo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400" u="none" strike="noStrike" dirty="0">
                        <a:effectLst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dirty="0">
                          <a:effectLst/>
                        </a:rPr>
                        <a:t>13 855 534,80 </a:t>
                      </a:r>
                      <a:endParaRPr sz="1400" b="0" i="0" dirty="0">
                        <a:latin typeface="Montserrat" pitchFamily="2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0786BD3-84B1-6548-B598-41712CAC1E1C}"/>
              </a:ext>
            </a:extLst>
          </p:cNvPr>
          <p:cNvSpPr txBox="1"/>
          <p:nvPr/>
        </p:nvSpPr>
        <p:spPr>
          <a:xfrm>
            <a:off x="11559655" y="6191806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69679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33101-CA7E-8748-8897-CAFF006C0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AA7A60-5DDE-D74F-AE12-4BBB21998BAB}"/>
              </a:ext>
            </a:extLst>
          </p:cNvPr>
          <p:cNvSpPr txBox="1"/>
          <p:nvPr/>
        </p:nvSpPr>
        <p:spPr>
          <a:xfrm>
            <a:off x="11501782" y="619180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20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35100" y="102623"/>
            <a:ext cx="8229600" cy="608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Альтернативный доход и продвижение</a:t>
            </a:r>
            <a:endParaRPr lang="ru-RU" sz="2000" b="1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6352" y="874455"/>
            <a:ext cx="4230972" cy="255454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indent="180000" algn="just">
              <a:defRPr/>
            </a:pP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качестве альтернативного источника дохода возможно нанесение изображений на оболочку «Аэролифта», аренда рекламной поверхности консервативно</a:t>
            </a:r>
            <a:r>
              <a:rPr lang="en-US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принимается (без налогов)</a:t>
            </a:r>
            <a:b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1 890,00 тыс. рублей ежемесячно. </a:t>
            </a:r>
          </a:p>
          <a:p>
            <a:pPr indent="180000" algn="just">
              <a:defRPr/>
            </a:pP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Также учтены доходы от реализации сувенирной продукции  -около 4 435,2 </a:t>
            </a:r>
            <a:r>
              <a:rPr lang="ru-RU" sz="1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за сезон.</a:t>
            </a:r>
          </a:p>
        </p:txBody>
      </p:sp>
      <p:pic>
        <p:nvPicPr>
          <p:cNvPr id="8" name="Рисунок 7" descr="CIMG09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4" y="3636087"/>
            <a:ext cx="4291868" cy="2889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/>
          <p:cNvGrpSpPr/>
          <p:nvPr/>
        </p:nvGrpSpPr>
        <p:grpSpPr>
          <a:xfrm>
            <a:off x="7186128" y="895296"/>
            <a:ext cx="4995205" cy="5612674"/>
            <a:chOff x="3007555" y="-39608"/>
            <a:chExt cx="6062084" cy="69372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508397D-29B7-450F-BEB6-5024F7590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497071" y="1470876"/>
              <a:ext cx="6937215" cy="3916247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80D3B22-393F-447D-9A7A-9279D68AD076}"/>
                </a:ext>
              </a:extLst>
            </p:cNvPr>
            <p:cNvSpPr/>
            <p:nvPr/>
          </p:nvSpPr>
          <p:spPr>
            <a:xfrm>
              <a:off x="5978051" y="351861"/>
              <a:ext cx="3091588" cy="418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СОЦИАЛЬНЫЕ СЕТИ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664D554-CD51-4AC7-9807-1B916C3E3394}"/>
                </a:ext>
              </a:extLst>
            </p:cNvPr>
            <p:cNvSpPr/>
            <p:nvPr/>
          </p:nvSpPr>
          <p:spPr>
            <a:xfrm>
              <a:off x="7205447" y="1269356"/>
              <a:ext cx="1183177" cy="418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МАКЕТ</a:t>
              </a:r>
              <a:endPara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5D209B3-A368-40CE-A0AB-588DCDDC77E9}"/>
                </a:ext>
              </a:extLst>
            </p:cNvPr>
            <p:cNvSpPr/>
            <p:nvPr/>
          </p:nvSpPr>
          <p:spPr>
            <a:xfrm>
              <a:off x="6942866" y="2374755"/>
              <a:ext cx="1599487" cy="722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</a:t>
              </a:r>
              <a:r>
                <a:rPr lang="en-US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</a:t>
              </a:r>
            </a:p>
            <a:p>
              <a:pPr algn="ctr"/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РЕКЛАМА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EB08989-69C3-4A01-A0CB-86B0523F1DA1}"/>
                </a:ext>
              </a:extLst>
            </p:cNvPr>
            <p:cNvSpPr/>
            <p:nvPr/>
          </p:nvSpPr>
          <p:spPr>
            <a:xfrm>
              <a:off x="7046751" y="3941820"/>
              <a:ext cx="1527507" cy="722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ЛИЧНЫЙ</a:t>
              </a:r>
            </a:p>
            <a:p>
              <a:pPr algn="ctr"/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САЙТ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DB7BF52-C1C7-40E3-A643-1C06CD4343FC}"/>
                </a:ext>
              </a:extLst>
            </p:cNvPr>
            <p:cNvSpPr/>
            <p:nvPr/>
          </p:nvSpPr>
          <p:spPr>
            <a:xfrm>
              <a:off x="7002202" y="5255024"/>
              <a:ext cx="1480818" cy="418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ФЛАЕРЫ</a:t>
              </a:r>
              <a:endPara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C8FBBC6A-D60B-4C3D-A672-D418A36C5A91}"/>
                </a:ext>
              </a:extLst>
            </p:cNvPr>
            <p:cNvSpPr/>
            <p:nvPr/>
          </p:nvSpPr>
          <p:spPr>
            <a:xfrm>
              <a:off x="6628393" y="5932901"/>
              <a:ext cx="2235623" cy="722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СУВЕНИРНАЯ </a:t>
              </a:r>
            </a:p>
            <a:p>
              <a:pPr algn="ctr"/>
              <a:r>
                <a: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ПРОДУКЦИЯ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A17643-9520-48AC-A62C-7705A6368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68" y="5714382"/>
              <a:ext cx="727112" cy="72711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B41601E-59A3-41D7-A085-68C3B09D0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344" y="329389"/>
              <a:ext cx="864313" cy="86431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BEC4225-8459-40BA-B6FE-EFCDDDAF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186" y="4960608"/>
              <a:ext cx="812256" cy="81225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468B4A2-8A4A-47C8-91DF-E43518B2E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918" y="3777791"/>
              <a:ext cx="749659" cy="74965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8FF6E24-2B57-45E6-B157-C2BA7222C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595" y="2334434"/>
              <a:ext cx="848932" cy="8489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8C21416-C7ED-411B-8EAE-CD3EE6B4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114" y="1034491"/>
              <a:ext cx="914400" cy="914400"/>
            </a:xfrm>
            <a:prstGeom prst="rect">
              <a:avLst/>
            </a:prstGeom>
          </p:spPr>
        </p:pic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396AF61-BA65-40AF-A3F3-BED4352B2D07}"/>
              </a:ext>
            </a:extLst>
          </p:cNvPr>
          <p:cNvSpPr/>
          <p:nvPr/>
        </p:nvSpPr>
        <p:spPr>
          <a:xfrm>
            <a:off x="4495805" y="747027"/>
            <a:ext cx="30055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i="1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создание сайта</a:t>
            </a:r>
          </a:p>
          <a:p>
            <a:pPr marL="285750" indent="285750">
              <a:buFont typeface="Arial" panose="020B0604020202020204" pitchFamily="34" charset="0"/>
              <a:buChar char="•"/>
            </a:pPr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продвижение в популярных соцсетях</a:t>
            </a:r>
          </a:p>
          <a:p>
            <a:pPr marL="285750" indent="285750">
              <a:buFont typeface="Arial" panose="020B0604020202020204" pitchFamily="34" charset="0"/>
              <a:buChar char="•"/>
            </a:pPr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распространение </a:t>
            </a:r>
            <a:endParaRPr lang="en-US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флаеров и  (русский, английский, китайский)</a:t>
            </a:r>
          </a:p>
          <a:p>
            <a:pPr marL="285750"/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распространение сувенирной продукции в местах скопления рассматриваемого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сегмента потребителей. </a:t>
            </a:r>
          </a:p>
          <a:p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2231999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F8F4CB-ABC1-C142-880C-2D480B1C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989C9A-850F-4843-BDD4-8880C8B6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9F5C7B-8897-9E43-AAC6-BAB3DEF22D72}"/>
              </a:ext>
            </a:extLst>
          </p:cNvPr>
          <p:cNvSpPr txBox="1"/>
          <p:nvPr/>
        </p:nvSpPr>
        <p:spPr>
          <a:xfrm>
            <a:off x="251930" y="136576"/>
            <a:ext cx="6205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u="none" strike="noStrike" cap="none" dirty="0">
                <a:solidFill>
                  <a:schemeClr val="bg1"/>
                </a:solidFill>
                <a:latin typeface="Montserrat ExtraBold" pitchFamily="2" charset="0"/>
                <a:ea typeface="Fira Sans"/>
                <a:cs typeface="Fira Sans"/>
                <a:sym typeface="Fira Sans"/>
              </a:rPr>
              <a:t>АКТУАЛЬНОСТЬ ПРОЕКТА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9D349C-86F1-2149-9E77-15F0D8E7BC75}"/>
              </a:ext>
            </a:extLst>
          </p:cNvPr>
          <p:cNvSpPr txBox="1"/>
          <p:nvPr/>
        </p:nvSpPr>
        <p:spPr>
          <a:xfrm>
            <a:off x="11617529" y="6191806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1707" y="828150"/>
            <a:ext cx="3992831" cy="2271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50000"/>
              </a:lnSpc>
              <a:defRPr/>
            </a:pPr>
            <a:r>
              <a:rPr lang="ru-RU" sz="12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 туристической отрасли в настоящее время является одним из государственных приоритетов. Прогнозируется развитие въездного и внутреннего туризма, а соответственно увеличение потока гостей, прибывающих в страну для получения новых впечатлений.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714" y="3898871"/>
            <a:ext cx="295743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50000"/>
              </a:lnSpc>
              <a:defRPr/>
            </a:pPr>
            <a:r>
              <a:rPr lang="ru-RU" altLang="zh-CN" sz="12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Наиболее привлекательными городами для реализации проекта являются: Санкт-Петербург, Москва, Казань и города Крыма, в связи с высокой посещаемостью и низкой конкуренцией.</a:t>
            </a:r>
            <a:endParaRPr lang="en-GB" altLang="zh-CN" sz="1200" b="1" i="1" dirty="0">
              <a:solidFill>
                <a:srgbClr val="632523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360000" algn="just">
              <a:defRPr/>
            </a:pPr>
            <a:endParaRPr lang="ru-RU" sz="1100" i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1795F3-D3F4-4B64-BBFC-7163E375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76" y="3808686"/>
            <a:ext cx="8228688" cy="29760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80188D-FF3C-4FBD-952E-A5A65BA93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195" y="865408"/>
            <a:ext cx="7136895" cy="27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FF4EBF-1B24-9240-AEF7-BD1E1728D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1D218E-F6FA-4E43-93A0-A40D0A588B58}"/>
              </a:ext>
            </a:extLst>
          </p:cNvPr>
          <p:cNvSpPr txBox="1"/>
          <p:nvPr/>
        </p:nvSpPr>
        <p:spPr>
          <a:xfrm>
            <a:off x="11617529" y="619180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4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37184" y="1063862"/>
            <a:ext cx="10945216" cy="848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ru-RU" sz="1600" i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Благодаря аттракциону «Аэролифт» тысячи людей смогут взглянуть на мир с высоты птичьего полета. «Аэролифт» является безопасным аттракционом, доступным по цене каждому. Он обладает уникальными рекламными возможностями и большой инвестиционной привлекательностью. </a:t>
            </a:r>
          </a:p>
          <a:p>
            <a:endParaRPr lang="ru-RU" sz="2000"/>
          </a:p>
          <a:p>
            <a:endParaRPr lang="ru-RU" sz="2000"/>
          </a:p>
          <a:p>
            <a:endParaRPr lang="ru-RU" sz="2000">
              <a:solidFill>
                <a:schemeClr val="accent1"/>
              </a:solidFill>
            </a:endParaRPr>
          </a:p>
          <a:p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17204" y="1985341"/>
            <a:ext cx="10585176" cy="3541422"/>
            <a:chOff x="549645" y="2469325"/>
            <a:chExt cx="10009110" cy="354142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4"/>
            <a:stretch/>
          </p:blipFill>
          <p:spPr>
            <a:xfrm>
              <a:off x="549645" y="2469325"/>
              <a:ext cx="3752579" cy="3417528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B13F42C-7344-4D2E-A528-317FE044F014}"/>
                </a:ext>
              </a:extLst>
            </p:cNvPr>
            <p:cNvSpPr/>
            <p:nvPr/>
          </p:nvSpPr>
          <p:spPr>
            <a:xfrm>
              <a:off x="6085817" y="2564904"/>
              <a:ext cx="4472938" cy="1063352"/>
            </a:xfrm>
            <a:prstGeom prst="rect">
              <a:avLst/>
            </a:prstGeom>
            <a:solidFill>
              <a:srgbClr val="733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Массовый клиент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D6B14E6-3E07-432E-A1EB-CFEF59F40F1A}"/>
                </a:ext>
              </a:extLst>
            </p:cNvPr>
            <p:cNvSpPr/>
            <p:nvPr/>
          </p:nvSpPr>
          <p:spPr>
            <a:xfrm>
              <a:off x="6084168" y="3733800"/>
              <a:ext cx="4472938" cy="1063352"/>
            </a:xfrm>
            <a:prstGeom prst="rect">
              <a:avLst/>
            </a:prstGeom>
            <a:solidFill>
              <a:srgbClr val="733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Привлекательная цена для клиента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52669F5-F368-4226-AACB-02AF9C6A56FE}"/>
                </a:ext>
              </a:extLst>
            </p:cNvPr>
            <p:cNvSpPr/>
            <p:nvPr/>
          </p:nvSpPr>
          <p:spPr>
            <a:xfrm>
              <a:off x="6084168" y="4947395"/>
              <a:ext cx="4472938" cy="1063352"/>
            </a:xfrm>
            <a:prstGeom prst="rect">
              <a:avLst/>
            </a:prstGeom>
            <a:solidFill>
              <a:srgbClr val="733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Экономичность</a:t>
              </a: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DFA9D380-3DE2-4733-8D55-7ECE8C901950}"/>
                </a:ext>
              </a:extLst>
            </p:cNvPr>
            <p:cNvCxnSpPr/>
            <p:nvPr/>
          </p:nvCxnSpPr>
          <p:spPr>
            <a:xfrm>
              <a:off x="4427984" y="3140968"/>
              <a:ext cx="1512168" cy="0"/>
            </a:xfrm>
            <a:prstGeom prst="straightConnector1">
              <a:avLst/>
            </a:prstGeom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D63F2533-51B1-4590-A6A4-411A1832FB08}"/>
                </a:ext>
              </a:extLst>
            </p:cNvPr>
            <p:cNvCxnSpPr/>
            <p:nvPr/>
          </p:nvCxnSpPr>
          <p:spPr>
            <a:xfrm>
              <a:off x="4427984" y="4221088"/>
              <a:ext cx="1512168" cy="0"/>
            </a:xfrm>
            <a:prstGeom prst="straightConnector1">
              <a:avLst/>
            </a:prstGeom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3E9A626C-8A5D-4006-B437-91CDBDB816FE}"/>
                </a:ext>
              </a:extLst>
            </p:cNvPr>
            <p:cNvCxnSpPr/>
            <p:nvPr/>
          </p:nvCxnSpPr>
          <p:spPr>
            <a:xfrm>
              <a:off x="4427984" y="5445224"/>
              <a:ext cx="1512168" cy="0"/>
            </a:xfrm>
            <a:prstGeom prst="straightConnector1">
              <a:avLst/>
            </a:prstGeom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8" name="Объект 2"/>
          <p:cNvSpPr txBox="1">
            <a:spLocks/>
          </p:cNvSpPr>
          <p:nvPr/>
        </p:nvSpPr>
        <p:spPr>
          <a:xfrm>
            <a:off x="609600" y="5599974"/>
            <a:ext cx="11075440" cy="1625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buNone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 носит комбинированный характер и может выполнять коммерческо-развлекательную, а также </a:t>
            </a:r>
            <a:r>
              <a:rPr lang="ru-RU" sz="1600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историческо-пропагандисткую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функцию, позволяет повысить туристическую привлекательность региона оригинальностью исполнения идеи при доступности для туристических групп и широких слоев населения.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72414" y="-276601"/>
            <a:ext cx="373896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i="1">
                <a:latin typeface="Verdana" panose="020B0604030504040204" pitchFamily="34" charset="0"/>
                <a:ea typeface="Verdana" panose="020B0604030504040204" pitchFamily="34" charset="0"/>
              </a:rPr>
              <a:t>Описание проекта</a:t>
            </a:r>
            <a:endParaRPr lang="ru-RU" sz="2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B2B8E70-2457-7B4C-A633-9E3CE808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365C3015-DF40-4C3C-B148-E9E963F2895D}"/>
              </a:ext>
            </a:extLst>
          </p:cNvPr>
          <p:cNvSpPr/>
          <p:nvPr/>
        </p:nvSpPr>
        <p:spPr>
          <a:xfrm>
            <a:off x="3898326" y="4002878"/>
            <a:ext cx="7560841" cy="1589544"/>
          </a:xfrm>
          <a:prstGeom prst="snip2DiagRect">
            <a:avLst/>
          </a:prstGeom>
          <a:solidFill>
            <a:srgbClr val="632523">
              <a:alpha val="89804"/>
            </a:srgb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044" y="81285"/>
            <a:ext cx="3738962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Описание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993" y="4182343"/>
            <a:ext cx="7128792" cy="1408597"/>
          </a:xfrm>
          <a:noFill/>
        </p:spPr>
        <p:txBody>
          <a:bodyPr>
            <a:normAutofit fontScale="92500" lnSpcReduction="10000"/>
          </a:bodyPr>
          <a:lstStyle/>
          <a:p>
            <a:pPr marL="0" indent="360000" algn="just" fontAlgn="base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Воздушный корабль предназначен для того, чтобы помочь вам достичь уникального чувства свободы, опыта, самоощущения и поднятия духа к высочайшему уровню. Как мал аэростат в бесконечном,  громадном небе и как близок он к Богу.</a:t>
            </a:r>
          </a:p>
          <a:p>
            <a:pPr marL="0" indent="360000" algn="just" fontAlgn="base">
              <a:spcBef>
                <a:spcPts val="0"/>
              </a:spcBef>
              <a:buNone/>
            </a:pPr>
            <a:endParaRPr lang="ru-RU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360000" algn="r" fontAlgn="base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профессор Чарлз </a:t>
            </a:r>
            <a:r>
              <a:rPr lang="ru-RU" sz="16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Чезар</a:t>
            </a:r>
            <a:endParaRPr lang="ru-RU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360000" algn="r" fontAlgn="base">
              <a:spcBef>
                <a:spcPts val="0"/>
              </a:spcBef>
              <a:buNone/>
            </a:pPr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360000" algn="just" fontAlgn="base">
              <a:spcBef>
                <a:spcPts val="0"/>
              </a:spcBef>
              <a:buNone/>
            </a:pPr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36000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B2644E-0D59-4AF6-A352-0113AC10042A}"/>
              </a:ext>
            </a:extLst>
          </p:cNvPr>
          <p:cNvSpPr/>
          <p:nvPr/>
        </p:nvSpPr>
        <p:spPr>
          <a:xfrm>
            <a:off x="3870324" y="786141"/>
            <a:ext cx="73134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 fontAlgn="base"/>
            <a:r>
              <a:rPr lang="ru-RU" sz="1600" b="1" i="1" dirty="0">
                <a:solidFill>
                  <a:srgbClr val="733B3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Цель проекта: </a:t>
            </a:r>
          </a:p>
          <a:p>
            <a:pPr indent="360000" algn="just" fontAlgn="base"/>
            <a:endParaRPr lang="ru-RU" sz="800" b="1" i="1" dirty="0">
              <a:solidFill>
                <a:srgbClr val="733B3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360000" algn="just" fontAlgn="base"/>
            <a:r>
              <a:rPr lang="ru-RU" sz="1600" b="1" i="1" dirty="0">
                <a:solidFill>
                  <a:srgbClr val="733B3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Увеличение туристического потока, позиционирование Нижегородской области как </a:t>
            </a:r>
            <a:r>
              <a:rPr lang="ru-RU" sz="1600" b="1" i="1" dirty="0" err="1">
                <a:solidFill>
                  <a:srgbClr val="733B3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тур.столицы</a:t>
            </a:r>
            <a:r>
              <a:rPr lang="ru-RU" sz="1600" b="1" i="1" dirty="0">
                <a:solidFill>
                  <a:srgbClr val="733B3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ПФО, привлечение внимания населения к альтернативным досуговым объектам </a:t>
            </a:r>
            <a:endParaRPr lang="en-US" sz="1600" b="1" i="1" dirty="0">
              <a:solidFill>
                <a:srgbClr val="733B3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4364" y="5491377"/>
            <a:ext cx="9267820" cy="134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 fontAlgn="base">
              <a:lnSpc>
                <a:spcPct val="150000"/>
              </a:lnSpc>
            </a:pPr>
            <a:r>
              <a:rPr lang="ru-RU" sz="1400" b="1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Подъемы на воздушном шаре – это необычное развлечение, которое дарит людям яркие эмоции и незабываемые впечатления на всю жизнь. По этим причинам подъемы на аэростате считаются хорошим источником заработка. Главное их преимущество – высокая востребованность при низком уровне конкуренции. </a:t>
            </a: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9CA14A22-FC82-485E-AC14-AE148C4ACEA3}"/>
              </a:ext>
            </a:extLst>
          </p:cNvPr>
          <p:cNvSpPr/>
          <p:nvPr/>
        </p:nvSpPr>
        <p:spPr>
          <a:xfrm>
            <a:off x="623392" y="1269405"/>
            <a:ext cx="2546985" cy="2654300"/>
          </a:xfrm>
          <a:custGeom>
            <a:avLst/>
            <a:gdLst/>
            <a:ahLst/>
            <a:cxnLst/>
            <a:rect l="l" t="t" r="r" b="b"/>
            <a:pathLst>
              <a:path w="2546984" h="2654300">
                <a:moveTo>
                  <a:pt x="1273187" y="0"/>
                </a:moveTo>
                <a:lnTo>
                  <a:pt x="1320918" y="915"/>
                </a:lnTo>
                <a:lnTo>
                  <a:pt x="1368205" y="3640"/>
                </a:lnTo>
                <a:lnTo>
                  <a:pt x="1415018" y="8142"/>
                </a:lnTo>
                <a:lnTo>
                  <a:pt x="1461326" y="14389"/>
                </a:lnTo>
                <a:lnTo>
                  <a:pt x="1507099" y="22350"/>
                </a:lnTo>
                <a:lnTo>
                  <a:pt x="1552305" y="31991"/>
                </a:lnTo>
                <a:lnTo>
                  <a:pt x="1596914" y="43282"/>
                </a:lnTo>
                <a:lnTo>
                  <a:pt x="1640894" y="56189"/>
                </a:lnTo>
                <a:lnTo>
                  <a:pt x="1684217" y="70682"/>
                </a:lnTo>
                <a:lnTo>
                  <a:pt x="1726849" y="86727"/>
                </a:lnTo>
                <a:lnTo>
                  <a:pt x="1768761" y="104293"/>
                </a:lnTo>
                <a:lnTo>
                  <a:pt x="1809923" y="123348"/>
                </a:lnTo>
                <a:lnTo>
                  <a:pt x="1850302" y="143859"/>
                </a:lnTo>
                <a:lnTo>
                  <a:pt x="1889869" y="165794"/>
                </a:lnTo>
                <a:lnTo>
                  <a:pt x="1928592" y="189122"/>
                </a:lnTo>
                <a:lnTo>
                  <a:pt x="1966441" y="213811"/>
                </a:lnTo>
                <a:lnTo>
                  <a:pt x="2003385" y="239827"/>
                </a:lnTo>
                <a:lnTo>
                  <a:pt x="2039394" y="267140"/>
                </a:lnTo>
                <a:lnTo>
                  <a:pt x="2074436" y="295717"/>
                </a:lnTo>
                <a:lnTo>
                  <a:pt x="2108481" y="325526"/>
                </a:lnTo>
                <a:lnTo>
                  <a:pt x="2141497" y="356535"/>
                </a:lnTo>
                <a:lnTo>
                  <a:pt x="2173455" y="388712"/>
                </a:lnTo>
                <a:lnTo>
                  <a:pt x="2204324" y="422024"/>
                </a:lnTo>
                <a:lnTo>
                  <a:pt x="2234071" y="456440"/>
                </a:lnTo>
                <a:lnTo>
                  <a:pt x="2262668" y="491928"/>
                </a:lnTo>
                <a:lnTo>
                  <a:pt x="2290083" y="528456"/>
                </a:lnTo>
                <a:lnTo>
                  <a:pt x="2316285" y="565991"/>
                </a:lnTo>
                <a:lnTo>
                  <a:pt x="2341244" y="604501"/>
                </a:lnTo>
                <a:lnTo>
                  <a:pt x="2364929" y="643955"/>
                </a:lnTo>
                <a:lnTo>
                  <a:pt x="2387308" y="684320"/>
                </a:lnTo>
                <a:lnTo>
                  <a:pt x="2408352" y="725564"/>
                </a:lnTo>
                <a:lnTo>
                  <a:pt x="2428029" y="767655"/>
                </a:lnTo>
                <a:lnTo>
                  <a:pt x="2446309" y="810562"/>
                </a:lnTo>
                <a:lnTo>
                  <a:pt x="2463161" y="854251"/>
                </a:lnTo>
                <a:lnTo>
                  <a:pt x="2478553" y="898691"/>
                </a:lnTo>
                <a:lnTo>
                  <a:pt x="2492457" y="943850"/>
                </a:lnTo>
                <a:lnTo>
                  <a:pt x="2504839" y="989696"/>
                </a:lnTo>
                <a:lnTo>
                  <a:pt x="2515671" y="1036196"/>
                </a:lnTo>
                <a:lnTo>
                  <a:pt x="2524921" y="1083319"/>
                </a:lnTo>
                <a:lnTo>
                  <a:pt x="2532558" y="1131032"/>
                </a:lnTo>
                <a:lnTo>
                  <a:pt x="2538551" y="1179304"/>
                </a:lnTo>
                <a:lnTo>
                  <a:pt x="2542870" y="1228102"/>
                </a:lnTo>
                <a:lnTo>
                  <a:pt x="2545484" y="1277395"/>
                </a:lnTo>
                <a:lnTo>
                  <a:pt x="2546362" y="1327150"/>
                </a:lnTo>
                <a:lnTo>
                  <a:pt x="2545484" y="1376904"/>
                </a:lnTo>
                <a:lnTo>
                  <a:pt x="2542870" y="1426197"/>
                </a:lnTo>
                <a:lnTo>
                  <a:pt x="2538551" y="1474995"/>
                </a:lnTo>
                <a:lnTo>
                  <a:pt x="2532558" y="1523267"/>
                </a:lnTo>
                <a:lnTo>
                  <a:pt x="2524921" y="1570980"/>
                </a:lnTo>
                <a:lnTo>
                  <a:pt x="2515671" y="1618103"/>
                </a:lnTo>
                <a:lnTo>
                  <a:pt x="2504839" y="1664603"/>
                </a:lnTo>
                <a:lnTo>
                  <a:pt x="2492457" y="1710449"/>
                </a:lnTo>
                <a:lnTo>
                  <a:pt x="2478553" y="1755608"/>
                </a:lnTo>
                <a:lnTo>
                  <a:pt x="2463161" y="1800048"/>
                </a:lnTo>
                <a:lnTo>
                  <a:pt x="2446309" y="1843737"/>
                </a:lnTo>
                <a:lnTo>
                  <a:pt x="2428029" y="1886644"/>
                </a:lnTo>
                <a:lnTo>
                  <a:pt x="2408352" y="1928735"/>
                </a:lnTo>
                <a:lnTo>
                  <a:pt x="2387308" y="1969979"/>
                </a:lnTo>
                <a:lnTo>
                  <a:pt x="2364929" y="2010344"/>
                </a:lnTo>
                <a:lnTo>
                  <a:pt x="2341244" y="2049798"/>
                </a:lnTo>
                <a:lnTo>
                  <a:pt x="2316285" y="2088308"/>
                </a:lnTo>
                <a:lnTo>
                  <a:pt x="2290083" y="2125843"/>
                </a:lnTo>
                <a:lnTo>
                  <a:pt x="2262668" y="2162371"/>
                </a:lnTo>
                <a:lnTo>
                  <a:pt x="2234071" y="2197859"/>
                </a:lnTo>
                <a:lnTo>
                  <a:pt x="2204324" y="2232275"/>
                </a:lnTo>
                <a:lnTo>
                  <a:pt x="2173455" y="2265587"/>
                </a:lnTo>
                <a:lnTo>
                  <a:pt x="2141497" y="2297764"/>
                </a:lnTo>
                <a:lnTo>
                  <a:pt x="2108481" y="2328773"/>
                </a:lnTo>
                <a:lnTo>
                  <a:pt x="2074436" y="2358582"/>
                </a:lnTo>
                <a:lnTo>
                  <a:pt x="2039394" y="2387159"/>
                </a:lnTo>
                <a:lnTo>
                  <a:pt x="2003385" y="2414472"/>
                </a:lnTo>
                <a:lnTo>
                  <a:pt x="1966441" y="2440488"/>
                </a:lnTo>
                <a:lnTo>
                  <a:pt x="1928592" y="2465177"/>
                </a:lnTo>
                <a:lnTo>
                  <a:pt x="1889869" y="2488505"/>
                </a:lnTo>
                <a:lnTo>
                  <a:pt x="1850302" y="2510440"/>
                </a:lnTo>
                <a:lnTo>
                  <a:pt x="1809923" y="2530951"/>
                </a:lnTo>
                <a:lnTo>
                  <a:pt x="1768761" y="2550006"/>
                </a:lnTo>
                <a:lnTo>
                  <a:pt x="1726849" y="2567572"/>
                </a:lnTo>
                <a:lnTo>
                  <a:pt x="1684217" y="2583617"/>
                </a:lnTo>
                <a:lnTo>
                  <a:pt x="1640894" y="2598110"/>
                </a:lnTo>
                <a:lnTo>
                  <a:pt x="1596914" y="2611017"/>
                </a:lnTo>
                <a:lnTo>
                  <a:pt x="1552305" y="2622308"/>
                </a:lnTo>
                <a:lnTo>
                  <a:pt x="1507099" y="2631949"/>
                </a:lnTo>
                <a:lnTo>
                  <a:pt x="1461326" y="2639910"/>
                </a:lnTo>
                <a:lnTo>
                  <a:pt x="1415018" y="2646157"/>
                </a:lnTo>
                <a:lnTo>
                  <a:pt x="1368205" y="2650659"/>
                </a:lnTo>
                <a:lnTo>
                  <a:pt x="1320918" y="2653384"/>
                </a:lnTo>
                <a:lnTo>
                  <a:pt x="1273187" y="2654300"/>
                </a:lnTo>
                <a:lnTo>
                  <a:pt x="1225456" y="2653384"/>
                </a:lnTo>
                <a:lnTo>
                  <a:pt x="1178168" y="2650659"/>
                </a:lnTo>
                <a:lnTo>
                  <a:pt x="1131354" y="2646157"/>
                </a:lnTo>
                <a:lnTo>
                  <a:pt x="1085045" y="2639910"/>
                </a:lnTo>
                <a:lnTo>
                  <a:pt x="1039272" y="2631949"/>
                </a:lnTo>
                <a:lnTo>
                  <a:pt x="994065" y="2622308"/>
                </a:lnTo>
                <a:lnTo>
                  <a:pt x="949456" y="2611017"/>
                </a:lnTo>
                <a:lnTo>
                  <a:pt x="905474" y="2598110"/>
                </a:lnTo>
                <a:lnTo>
                  <a:pt x="862152" y="2583617"/>
                </a:lnTo>
                <a:lnTo>
                  <a:pt x="819518" y="2567572"/>
                </a:lnTo>
                <a:lnTo>
                  <a:pt x="777606" y="2550006"/>
                </a:lnTo>
                <a:lnTo>
                  <a:pt x="736444" y="2530951"/>
                </a:lnTo>
                <a:lnTo>
                  <a:pt x="696064" y="2510440"/>
                </a:lnTo>
                <a:lnTo>
                  <a:pt x="656497" y="2488505"/>
                </a:lnTo>
                <a:lnTo>
                  <a:pt x="617773" y="2465177"/>
                </a:lnTo>
                <a:lnTo>
                  <a:pt x="579924" y="2440488"/>
                </a:lnTo>
                <a:lnTo>
                  <a:pt x="542979" y="2414472"/>
                </a:lnTo>
                <a:lnTo>
                  <a:pt x="506970" y="2387159"/>
                </a:lnTo>
                <a:lnTo>
                  <a:pt x="471928" y="2358582"/>
                </a:lnTo>
                <a:lnTo>
                  <a:pt x="437883" y="2328773"/>
                </a:lnTo>
                <a:lnTo>
                  <a:pt x="404866" y="2297764"/>
                </a:lnTo>
                <a:lnTo>
                  <a:pt x="372908" y="2265587"/>
                </a:lnTo>
                <a:lnTo>
                  <a:pt x="342040" y="2232275"/>
                </a:lnTo>
                <a:lnTo>
                  <a:pt x="312291" y="2197859"/>
                </a:lnTo>
                <a:lnTo>
                  <a:pt x="283694" y="2162371"/>
                </a:lnTo>
                <a:lnTo>
                  <a:pt x="256279" y="2125843"/>
                </a:lnTo>
                <a:lnTo>
                  <a:pt x="230077" y="2088308"/>
                </a:lnTo>
                <a:lnTo>
                  <a:pt x="205118" y="2049798"/>
                </a:lnTo>
                <a:lnTo>
                  <a:pt x="181434" y="2010344"/>
                </a:lnTo>
                <a:lnTo>
                  <a:pt x="159054" y="1969979"/>
                </a:lnTo>
                <a:lnTo>
                  <a:pt x="138010" y="1928735"/>
                </a:lnTo>
                <a:lnTo>
                  <a:pt x="118333" y="1886644"/>
                </a:lnTo>
                <a:lnTo>
                  <a:pt x="100053" y="1843737"/>
                </a:lnTo>
                <a:lnTo>
                  <a:pt x="83201" y="1800048"/>
                </a:lnTo>
                <a:lnTo>
                  <a:pt x="67808" y="1755608"/>
                </a:lnTo>
                <a:lnTo>
                  <a:pt x="53905" y="1710449"/>
                </a:lnTo>
                <a:lnTo>
                  <a:pt x="41522" y="1664603"/>
                </a:lnTo>
                <a:lnTo>
                  <a:pt x="30691" y="1618103"/>
                </a:lnTo>
                <a:lnTo>
                  <a:pt x="21441" y="1570980"/>
                </a:lnTo>
                <a:lnTo>
                  <a:pt x="13804" y="1523267"/>
                </a:lnTo>
                <a:lnTo>
                  <a:pt x="7811" y="1474995"/>
                </a:lnTo>
                <a:lnTo>
                  <a:pt x="3492" y="1426197"/>
                </a:lnTo>
                <a:lnTo>
                  <a:pt x="878" y="1376904"/>
                </a:lnTo>
                <a:lnTo>
                  <a:pt x="0" y="1327150"/>
                </a:lnTo>
                <a:lnTo>
                  <a:pt x="878" y="1277395"/>
                </a:lnTo>
                <a:lnTo>
                  <a:pt x="3492" y="1228102"/>
                </a:lnTo>
                <a:lnTo>
                  <a:pt x="7811" y="1179304"/>
                </a:lnTo>
                <a:lnTo>
                  <a:pt x="13804" y="1131032"/>
                </a:lnTo>
                <a:lnTo>
                  <a:pt x="21441" y="1083319"/>
                </a:lnTo>
                <a:lnTo>
                  <a:pt x="30691" y="1036196"/>
                </a:lnTo>
                <a:lnTo>
                  <a:pt x="41522" y="989696"/>
                </a:lnTo>
                <a:lnTo>
                  <a:pt x="53905" y="943850"/>
                </a:lnTo>
                <a:lnTo>
                  <a:pt x="67808" y="898691"/>
                </a:lnTo>
                <a:lnTo>
                  <a:pt x="83201" y="854251"/>
                </a:lnTo>
                <a:lnTo>
                  <a:pt x="100053" y="810562"/>
                </a:lnTo>
                <a:lnTo>
                  <a:pt x="118333" y="767655"/>
                </a:lnTo>
                <a:lnTo>
                  <a:pt x="138010" y="725564"/>
                </a:lnTo>
                <a:lnTo>
                  <a:pt x="159054" y="684320"/>
                </a:lnTo>
                <a:lnTo>
                  <a:pt x="181434" y="643955"/>
                </a:lnTo>
                <a:lnTo>
                  <a:pt x="205118" y="604501"/>
                </a:lnTo>
                <a:lnTo>
                  <a:pt x="230077" y="565991"/>
                </a:lnTo>
                <a:lnTo>
                  <a:pt x="256279" y="528456"/>
                </a:lnTo>
                <a:lnTo>
                  <a:pt x="283694" y="491928"/>
                </a:lnTo>
                <a:lnTo>
                  <a:pt x="312291" y="456440"/>
                </a:lnTo>
                <a:lnTo>
                  <a:pt x="342040" y="422024"/>
                </a:lnTo>
                <a:lnTo>
                  <a:pt x="372908" y="388712"/>
                </a:lnTo>
                <a:lnTo>
                  <a:pt x="404866" y="356535"/>
                </a:lnTo>
                <a:lnTo>
                  <a:pt x="437883" y="325526"/>
                </a:lnTo>
                <a:lnTo>
                  <a:pt x="471928" y="295717"/>
                </a:lnTo>
                <a:lnTo>
                  <a:pt x="506970" y="267140"/>
                </a:lnTo>
                <a:lnTo>
                  <a:pt x="542979" y="239827"/>
                </a:lnTo>
                <a:lnTo>
                  <a:pt x="579924" y="213811"/>
                </a:lnTo>
                <a:lnTo>
                  <a:pt x="617773" y="189122"/>
                </a:lnTo>
                <a:lnTo>
                  <a:pt x="656497" y="165794"/>
                </a:lnTo>
                <a:lnTo>
                  <a:pt x="696064" y="143859"/>
                </a:lnTo>
                <a:lnTo>
                  <a:pt x="736444" y="123348"/>
                </a:lnTo>
                <a:lnTo>
                  <a:pt x="777606" y="104293"/>
                </a:lnTo>
                <a:lnTo>
                  <a:pt x="819518" y="86727"/>
                </a:lnTo>
                <a:lnTo>
                  <a:pt x="862152" y="70682"/>
                </a:lnTo>
                <a:lnTo>
                  <a:pt x="905474" y="56189"/>
                </a:lnTo>
                <a:lnTo>
                  <a:pt x="949456" y="43282"/>
                </a:lnTo>
                <a:lnTo>
                  <a:pt x="994065" y="31991"/>
                </a:lnTo>
                <a:lnTo>
                  <a:pt x="1039272" y="22350"/>
                </a:lnTo>
                <a:lnTo>
                  <a:pt x="1085045" y="14389"/>
                </a:lnTo>
                <a:lnTo>
                  <a:pt x="1131354" y="8142"/>
                </a:lnTo>
                <a:lnTo>
                  <a:pt x="1178168" y="3640"/>
                </a:lnTo>
                <a:lnTo>
                  <a:pt x="1225456" y="915"/>
                </a:lnTo>
                <a:lnTo>
                  <a:pt x="1273187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73873879-17C6-4795-9123-FC09C8DD3DF8}"/>
              </a:ext>
            </a:extLst>
          </p:cNvPr>
          <p:cNvSpPr/>
          <p:nvPr/>
        </p:nvSpPr>
        <p:spPr>
          <a:xfrm>
            <a:off x="624738" y="2658010"/>
            <a:ext cx="2543810" cy="147320"/>
          </a:xfrm>
          <a:custGeom>
            <a:avLst/>
            <a:gdLst/>
            <a:ahLst/>
            <a:cxnLst/>
            <a:rect l="l" t="t" r="r" b="b"/>
            <a:pathLst>
              <a:path w="2543809" h="147319">
                <a:moveTo>
                  <a:pt x="0" y="0"/>
                </a:moveTo>
                <a:lnTo>
                  <a:pt x="66128" y="39357"/>
                </a:lnTo>
                <a:lnTo>
                  <a:pt x="132803" y="59994"/>
                </a:lnTo>
                <a:lnTo>
                  <a:pt x="215353" y="80632"/>
                </a:lnTo>
                <a:lnTo>
                  <a:pt x="291947" y="92138"/>
                </a:lnTo>
                <a:lnTo>
                  <a:pt x="375297" y="102069"/>
                </a:lnTo>
                <a:lnTo>
                  <a:pt x="468172" y="113576"/>
                </a:lnTo>
                <a:lnTo>
                  <a:pt x="570953" y="120319"/>
                </a:lnTo>
                <a:lnTo>
                  <a:pt x="861466" y="136194"/>
                </a:lnTo>
                <a:lnTo>
                  <a:pt x="1191679" y="144132"/>
                </a:lnTo>
                <a:lnTo>
                  <a:pt x="1393291" y="145719"/>
                </a:lnTo>
                <a:lnTo>
                  <a:pt x="1596491" y="147307"/>
                </a:lnTo>
                <a:lnTo>
                  <a:pt x="1775879" y="140957"/>
                </a:lnTo>
                <a:lnTo>
                  <a:pt x="1919147" y="136994"/>
                </a:lnTo>
                <a:lnTo>
                  <a:pt x="2085441" y="126276"/>
                </a:lnTo>
                <a:lnTo>
                  <a:pt x="2163432" y="121818"/>
                </a:lnTo>
                <a:lnTo>
                  <a:pt x="2231097" y="117944"/>
                </a:lnTo>
                <a:lnTo>
                  <a:pt x="2289009" y="111747"/>
                </a:lnTo>
                <a:lnTo>
                  <a:pt x="2341422" y="101676"/>
                </a:lnTo>
                <a:lnTo>
                  <a:pt x="2393784" y="88455"/>
                </a:lnTo>
                <a:lnTo>
                  <a:pt x="2462276" y="64554"/>
                </a:lnTo>
                <a:lnTo>
                  <a:pt x="2518714" y="31102"/>
                </a:lnTo>
                <a:lnTo>
                  <a:pt x="2534704" y="13957"/>
                </a:lnTo>
                <a:lnTo>
                  <a:pt x="2543543" y="2819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52DBC533-B62F-4085-9BE7-A4AE452E4A8D}"/>
              </a:ext>
            </a:extLst>
          </p:cNvPr>
          <p:cNvSpPr/>
          <p:nvPr/>
        </p:nvSpPr>
        <p:spPr>
          <a:xfrm>
            <a:off x="1195691" y="2778331"/>
            <a:ext cx="290830" cy="1971675"/>
          </a:xfrm>
          <a:custGeom>
            <a:avLst/>
            <a:gdLst/>
            <a:ahLst/>
            <a:cxnLst/>
            <a:rect l="l" t="t" r="r" b="b"/>
            <a:pathLst>
              <a:path w="290829" h="1971675">
                <a:moveTo>
                  <a:pt x="0" y="0"/>
                </a:moveTo>
                <a:lnTo>
                  <a:pt x="7277" y="300507"/>
                </a:lnTo>
                <a:lnTo>
                  <a:pt x="25984" y="519671"/>
                </a:lnTo>
                <a:lnTo>
                  <a:pt x="56883" y="746010"/>
                </a:lnTo>
                <a:lnTo>
                  <a:pt x="142036" y="1327429"/>
                </a:lnTo>
                <a:lnTo>
                  <a:pt x="192735" y="1614804"/>
                </a:lnTo>
                <a:lnTo>
                  <a:pt x="233032" y="1808759"/>
                </a:lnTo>
                <a:lnTo>
                  <a:pt x="290728" y="1971116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ABFEB0A3-6665-44D5-9E04-E05ACDAB0322}"/>
              </a:ext>
            </a:extLst>
          </p:cNvPr>
          <p:cNvSpPr/>
          <p:nvPr/>
        </p:nvSpPr>
        <p:spPr>
          <a:xfrm>
            <a:off x="2259507" y="2795005"/>
            <a:ext cx="284480" cy="1953260"/>
          </a:xfrm>
          <a:custGeom>
            <a:avLst/>
            <a:gdLst/>
            <a:ahLst/>
            <a:cxnLst/>
            <a:rect l="l" t="t" r="r" b="b"/>
            <a:pathLst>
              <a:path w="284479" h="1953260">
                <a:moveTo>
                  <a:pt x="284378" y="0"/>
                </a:moveTo>
                <a:lnTo>
                  <a:pt x="272656" y="395503"/>
                </a:lnTo>
                <a:lnTo>
                  <a:pt x="259397" y="655904"/>
                </a:lnTo>
                <a:lnTo>
                  <a:pt x="219036" y="964171"/>
                </a:lnTo>
                <a:lnTo>
                  <a:pt x="152031" y="1370622"/>
                </a:lnTo>
                <a:lnTo>
                  <a:pt x="117271" y="1594218"/>
                </a:lnTo>
                <a:lnTo>
                  <a:pt x="86829" y="1706105"/>
                </a:lnTo>
                <a:lnTo>
                  <a:pt x="51333" y="1806740"/>
                </a:lnTo>
                <a:lnTo>
                  <a:pt x="37376" y="1846313"/>
                </a:lnTo>
                <a:lnTo>
                  <a:pt x="0" y="1952891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F72DA893-9F4B-4B13-BB6D-3C2CBE7B5A7A}"/>
              </a:ext>
            </a:extLst>
          </p:cNvPr>
          <p:cNvSpPr/>
          <p:nvPr/>
        </p:nvSpPr>
        <p:spPr>
          <a:xfrm>
            <a:off x="702005" y="3056701"/>
            <a:ext cx="753745" cy="1929764"/>
          </a:xfrm>
          <a:custGeom>
            <a:avLst/>
            <a:gdLst/>
            <a:ahLst/>
            <a:cxnLst/>
            <a:rect l="l" t="t" r="r" b="b"/>
            <a:pathLst>
              <a:path w="753745" h="1929764">
                <a:moveTo>
                  <a:pt x="0" y="0"/>
                </a:moveTo>
                <a:lnTo>
                  <a:pt x="38912" y="225691"/>
                </a:lnTo>
                <a:lnTo>
                  <a:pt x="66205" y="404926"/>
                </a:lnTo>
                <a:lnTo>
                  <a:pt x="126149" y="629348"/>
                </a:lnTo>
                <a:lnTo>
                  <a:pt x="194932" y="860005"/>
                </a:lnTo>
                <a:lnTo>
                  <a:pt x="274434" y="1113929"/>
                </a:lnTo>
                <a:lnTo>
                  <a:pt x="349707" y="1329423"/>
                </a:lnTo>
                <a:lnTo>
                  <a:pt x="457034" y="1545920"/>
                </a:lnTo>
                <a:lnTo>
                  <a:pt x="577468" y="1755508"/>
                </a:lnTo>
                <a:lnTo>
                  <a:pt x="614425" y="1820354"/>
                </a:lnTo>
                <a:lnTo>
                  <a:pt x="666775" y="1878672"/>
                </a:lnTo>
                <a:lnTo>
                  <a:pt x="709053" y="1910588"/>
                </a:lnTo>
                <a:lnTo>
                  <a:pt x="753427" y="192933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E9F32BBE-6399-41AE-B8EB-EBEF116C9295}"/>
              </a:ext>
            </a:extLst>
          </p:cNvPr>
          <p:cNvSpPr/>
          <p:nvPr/>
        </p:nvSpPr>
        <p:spPr>
          <a:xfrm>
            <a:off x="2278532" y="2947291"/>
            <a:ext cx="846455" cy="2025014"/>
          </a:xfrm>
          <a:custGeom>
            <a:avLst/>
            <a:gdLst/>
            <a:ahLst/>
            <a:cxnLst/>
            <a:rect l="l" t="t" r="r" b="b"/>
            <a:pathLst>
              <a:path w="846454" h="2025014">
                <a:moveTo>
                  <a:pt x="846289" y="0"/>
                </a:moveTo>
                <a:lnTo>
                  <a:pt x="822134" y="223088"/>
                </a:lnTo>
                <a:lnTo>
                  <a:pt x="786206" y="427672"/>
                </a:lnTo>
                <a:lnTo>
                  <a:pt x="725296" y="676249"/>
                </a:lnTo>
                <a:lnTo>
                  <a:pt x="639622" y="931037"/>
                </a:lnTo>
                <a:lnTo>
                  <a:pt x="537070" y="1192644"/>
                </a:lnTo>
                <a:lnTo>
                  <a:pt x="397268" y="1513370"/>
                </a:lnTo>
                <a:lnTo>
                  <a:pt x="280403" y="1741881"/>
                </a:lnTo>
                <a:lnTo>
                  <a:pt x="227939" y="1825282"/>
                </a:lnTo>
                <a:lnTo>
                  <a:pt x="152857" y="1908467"/>
                </a:lnTo>
                <a:lnTo>
                  <a:pt x="79743" y="1973503"/>
                </a:lnTo>
                <a:lnTo>
                  <a:pt x="0" y="2024519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AB0845DE-04D2-4A0B-8917-0101D30FA816}"/>
              </a:ext>
            </a:extLst>
          </p:cNvPr>
          <p:cNvSpPr/>
          <p:nvPr/>
        </p:nvSpPr>
        <p:spPr>
          <a:xfrm>
            <a:off x="2142768" y="3866111"/>
            <a:ext cx="126364" cy="883285"/>
          </a:xfrm>
          <a:custGeom>
            <a:avLst/>
            <a:gdLst/>
            <a:ahLst/>
            <a:cxnLst/>
            <a:rect l="l" t="t" r="r" b="b"/>
            <a:pathLst>
              <a:path w="126365" h="883285">
                <a:moveTo>
                  <a:pt x="125971" y="0"/>
                </a:moveTo>
                <a:lnTo>
                  <a:pt x="116903" y="156451"/>
                </a:lnTo>
                <a:lnTo>
                  <a:pt x="104190" y="351180"/>
                </a:lnTo>
                <a:lnTo>
                  <a:pt x="93814" y="453237"/>
                </a:lnTo>
                <a:lnTo>
                  <a:pt x="79679" y="563448"/>
                </a:lnTo>
                <a:lnTo>
                  <a:pt x="64211" y="650798"/>
                </a:lnTo>
                <a:lnTo>
                  <a:pt x="48933" y="714984"/>
                </a:lnTo>
                <a:lnTo>
                  <a:pt x="27089" y="791235"/>
                </a:lnTo>
                <a:lnTo>
                  <a:pt x="0" y="88271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FEE3BD5A-1545-4186-B7C0-DB3780A90B8E}"/>
              </a:ext>
            </a:extLst>
          </p:cNvPr>
          <p:cNvSpPr/>
          <p:nvPr/>
        </p:nvSpPr>
        <p:spPr>
          <a:xfrm>
            <a:off x="1472896" y="3848446"/>
            <a:ext cx="122555" cy="904875"/>
          </a:xfrm>
          <a:custGeom>
            <a:avLst/>
            <a:gdLst/>
            <a:ahLst/>
            <a:cxnLst/>
            <a:rect l="l" t="t" r="r" b="b"/>
            <a:pathLst>
              <a:path w="122554" h="904875">
                <a:moveTo>
                  <a:pt x="0" y="0"/>
                </a:moveTo>
                <a:lnTo>
                  <a:pt x="2806" y="109524"/>
                </a:lnTo>
                <a:lnTo>
                  <a:pt x="10096" y="240004"/>
                </a:lnTo>
                <a:lnTo>
                  <a:pt x="20777" y="379260"/>
                </a:lnTo>
                <a:lnTo>
                  <a:pt x="35217" y="524217"/>
                </a:lnTo>
                <a:lnTo>
                  <a:pt x="59588" y="675805"/>
                </a:lnTo>
                <a:lnTo>
                  <a:pt x="87160" y="796607"/>
                </a:lnTo>
                <a:lnTo>
                  <a:pt x="122186" y="904341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567C164D-80BB-4C73-8094-87D477DE7FEC}"/>
              </a:ext>
            </a:extLst>
          </p:cNvPr>
          <p:cNvSpPr/>
          <p:nvPr/>
        </p:nvSpPr>
        <p:spPr>
          <a:xfrm>
            <a:off x="1732393" y="4647630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350" y="0"/>
                </a:lnTo>
              </a:path>
            </a:pathLst>
          </a:custGeom>
          <a:ln w="54000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58F40B6E-998A-47CB-96A9-954FE6D956DD}"/>
              </a:ext>
            </a:extLst>
          </p:cNvPr>
          <p:cNvSpPr/>
          <p:nvPr/>
        </p:nvSpPr>
        <p:spPr>
          <a:xfrm>
            <a:off x="1859394" y="4196780"/>
            <a:ext cx="3175" cy="450850"/>
          </a:xfrm>
          <a:custGeom>
            <a:avLst/>
            <a:gdLst/>
            <a:ahLst/>
            <a:cxnLst/>
            <a:rect l="l" t="t" r="r" b="b"/>
            <a:pathLst>
              <a:path w="3175" h="450850">
                <a:moveTo>
                  <a:pt x="1587" y="-13500"/>
                </a:moveTo>
                <a:lnTo>
                  <a:pt x="1587" y="464350"/>
                </a:lnTo>
              </a:path>
            </a:pathLst>
          </a:custGeom>
          <a:ln w="30175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67B02E34-7C7E-43BC-AE41-1DF18BAB85D4}"/>
              </a:ext>
            </a:extLst>
          </p:cNvPr>
          <p:cNvSpPr/>
          <p:nvPr/>
        </p:nvSpPr>
        <p:spPr>
          <a:xfrm>
            <a:off x="1907019" y="3745931"/>
            <a:ext cx="53975" cy="879475"/>
          </a:xfrm>
          <a:custGeom>
            <a:avLst/>
            <a:gdLst/>
            <a:ahLst/>
            <a:cxnLst/>
            <a:rect l="l" t="t" r="r" b="b"/>
            <a:pathLst>
              <a:path w="53975" h="879475">
                <a:moveTo>
                  <a:pt x="53975" y="0"/>
                </a:moveTo>
                <a:lnTo>
                  <a:pt x="0" y="87947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4E05D152-E772-44EA-BC28-23665246CCAD}"/>
              </a:ext>
            </a:extLst>
          </p:cNvPr>
          <p:cNvSpPr/>
          <p:nvPr/>
        </p:nvSpPr>
        <p:spPr>
          <a:xfrm>
            <a:off x="1903716" y="3788451"/>
            <a:ext cx="165100" cy="854075"/>
          </a:xfrm>
          <a:custGeom>
            <a:avLst/>
            <a:gdLst/>
            <a:ahLst/>
            <a:cxnLst/>
            <a:rect l="l" t="t" r="r" b="b"/>
            <a:pathLst>
              <a:path w="165100" h="854075">
                <a:moveTo>
                  <a:pt x="165100" y="0"/>
                </a:moveTo>
                <a:lnTo>
                  <a:pt x="0" y="85407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F73C7348-A810-4AF0-830D-5304A2A350D4}"/>
              </a:ext>
            </a:extLst>
          </p:cNvPr>
          <p:cNvSpPr/>
          <p:nvPr/>
        </p:nvSpPr>
        <p:spPr>
          <a:xfrm>
            <a:off x="1928800" y="3806078"/>
            <a:ext cx="212725" cy="832485"/>
          </a:xfrm>
          <a:custGeom>
            <a:avLst/>
            <a:gdLst/>
            <a:ahLst/>
            <a:cxnLst/>
            <a:rect l="l" t="t" r="r" b="b"/>
            <a:pathLst>
              <a:path w="212725" h="832485">
                <a:moveTo>
                  <a:pt x="212712" y="0"/>
                </a:moveTo>
                <a:lnTo>
                  <a:pt x="0" y="832129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39BD02E8-6425-44C3-960C-2F2EEF811144}"/>
              </a:ext>
            </a:extLst>
          </p:cNvPr>
          <p:cNvSpPr/>
          <p:nvPr/>
        </p:nvSpPr>
        <p:spPr>
          <a:xfrm>
            <a:off x="1911781" y="3778252"/>
            <a:ext cx="317500" cy="882650"/>
          </a:xfrm>
          <a:custGeom>
            <a:avLst/>
            <a:gdLst/>
            <a:ahLst/>
            <a:cxnLst/>
            <a:rect l="l" t="t" r="r" b="b"/>
            <a:pathLst>
              <a:path w="317500" h="882650">
                <a:moveTo>
                  <a:pt x="317500" y="0"/>
                </a:moveTo>
                <a:lnTo>
                  <a:pt x="0" y="882637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0E9A9C97-24DF-4C15-8079-90518785E220}"/>
              </a:ext>
            </a:extLst>
          </p:cNvPr>
          <p:cNvSpPr/>
          <p:nvPr/>
        </p:nvSpPr>
        <p:spPr>
          <a:xfrm>
            <a:off x="1974812" y="3710816"/>
            <a:ext cx="358775" cy="911225"/>
          </a:xfrm>
          <a:custGeom>
            <a:avLst/>
            <a:gdLst/>
            <a:ahLst/>
            <a:cxnLst/>
            <a:rect l="l" t="t" r="r" b="b"/>
            <a:pathLst>
              <a:path w="358775" h="911225">
                <a:moveTo>
                  <a:pt x="358775" y="0"/>
                </a:moveTo>
                <a:lnTo>
                  <a:pt x="0" y="91122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object 21">
            <a:extLst>
              <a:ext uri="{FF2B5EF4-FFF2-40B4-BE49-F238E27FC236}">
                <a16:creationId xmlns:a16="http://schemas.microsoft.com/office/drawing/2014/main" id="{930C3B37-88BE-47B2-A95C-0DFBC8507A2D}"/>
              </a:ext>
            </a:extLst>
          </p:cNvPr>
          <p:cNvSpPr/>
          <p:nvPr/>
        </p:nvSpPr>
        <p:spPr>
          <a:xfrm>
            <a:off x="1943112" y="3675979"/>
            <a:ext cx="495934" cy="956310"/>
          </a:xfrm>
          <a:custGeom>
            <a:avLst/>
            <a:gdLst/>
            <a:ahLst/>
            <a:cxnLst/>
            <a:rect l="l" t="t" r="r" b="b"/>
            <a:pathLst>
              <a:path w="495934" h="956310">
                <a:moveTo>
                  <a:pt x="495884" y="0"/>
                </a:moveTo>
                <a:lnTo>
                  <a:pt x="0" y="955967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944F1ED3-F19E-4CEE-9181-0005DAA26A3E}"/>
              </a:ext>
            </a:extLst>
          </p:cNvPr>
          <p:cNvSpPr/>
          <p:nvPr/>
        </p:nvSpPr>
        <p:spPr>
          <a:xfrm>
            <a:off x="1975269" y="3596986"/>
            <a:ext cx="758190" cy="1050925"/>
          </a:xfrm>
          <a:custGeom>
            <a:avLst/>
            <a:gdLst/>
            <a:ahLst/>
            <a:cxnLst/>
            <a:rect l="l" t="t" r="r" b="b"/>
            <a:pathLst>
              <a:path w="758190" h="1050925">
                <a:moveTo>
                  <a:pt x="757910" y="0"/>
                </a:moveTo>
                <a:lnTo>
                  <a:pt x="0" y="105064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FB65482B-DD60-49B8-8D7F-FE8C85F7765F}"/>
              </a:ext>
            </a:extLst>
          </p:cNvPr>
          <p:cNvSpPr/>
          <p:nvPr/>
        </p:nvSpPr>
        <p:spPr>
          <a:xfrm>
            <a:off x="1943113" y="3600237"/>
            <a:ext cx="702945" cy="1031875"/>
          </a:xfrm>
          <a:custGeom>
            <a:avLst/>
            <a:gdLst/>
            <a:ahLst/>
            <a:cxnLst/>
            <a:rect l="l" t="t" r="r" b="b"/>
            <a:pathLst>
              <a:path w="702945" h="1031875">
                <a:moveTo>
                  <a:pt x="702792" y="0"/>
                </a:moveTo>
                <a:lnTo>
                  <a:pt x="598210" y="168185"/>
                </a:lnTo>
                <a:lnTo>
                  <a:pt x="356044" y="522060"/>
                </a:lnTo>
                <a:lnTo>
                  <a:pt x="111554" y="872832"/>
                </a:lnTo>
                <a:lnTo>
                  <a:pt x="0" y="1031709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488A2E45-84AB-48EA-8F11-906EF7F21075}"/>
              </a:ext>
            </a:extLst>
          </p:cNvPr>
          <p:cNvSpPr/>
          <p:nvPr/>
        </p:nvSpPr>
        <p:spPr>
          <a:xfrm>
            <a:off x="1930705" y="3649118"/>
            <a:ext cx="616585" cy="981710"/>
          </a:xfrm>
          <a:custGeom>
            <a:avLst/>
            <a:gdLst/>
            <a:ahLst/>
            <a:cxnLst/>
            <a:rect l="l" t="t" r="r" b="b"/>
            <a:pathLst>
              <a:path w="616584" h="981710">
                <a:moveTo>
                  <a:pt x="616064" y="0"/>
                </a:moveTo>
                <a:lnTo>
                  <a:pt x="0" y="981621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id="{DFD4CC84-C789-4750-AB09-5A3502416C9A}"/>
              </a:ext>
            </a:extLst>
          </p:cNvPr>
          <p:cNvSpPr/>
          <p:nvPr/>
        </p:nvSpPr>
        <p:spPr>
          <a:xfrm>
            <a:off x="1745082" y="3742806"/>
            <a:ext cx="117475" cy="882650"/>
          </a:xfrm>
          <a:custGeom>
            <a:avLst/>
            <a:gdLst/>
            <a:ahLst/>
            <a:cxnLst/>
            <a:rect l="l" t="t" r="r" b="b"/>
            <a:pathLst>
              <a:path w="117475" h="882650">
                <a:moveTo>
                  <a:pt x="0" y="0"/>
                </a:moveTo>
                <a:lnTo>
                  <a:pt x="117398" y="882586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object 26">
            <a:extLst>
              <a:ext uri="{FF2B5EF4-FFF2-40B4-BE49-F238E27FC236}">
                <a16:creationId xmlns:a16="http://schemas.microsoft.com/office/drawing/2014/main" id="{F276EBC0-73E0-4F03-B0DE-410F260B847D}"/>
              </a:ext>
            </a:extLst>
          </p:cNvPr>
          <p:cNvSpPr/>
          <p:nvPr/>
        </p:nvSpPr>
        <p:spPr>
          <a:xfrm>
            <a:off x="1627593" y="3688831"/>
            <a:ext cx="196850" cy="958850"/>
          </a:xfrm>
          <a:custGeom>
            <a:avLst/>
            <a:gdLst/>
            <a:ahLst/>
            <a:cxnLst/>
            <a:rect l="l" t="t" r="r" b="b"/>
            <a:pathLst>
              <a:path w="196850" h="958850">
                <a:moveTo>
                  <a:pt x="0" y="0"/>
                </a:moveTo>
                <a:lnTo>
                  <a:pt x="196850" y="958799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id="{49DBDA8B-6947-4129-829D-CFE9A9AE6E63}"/>
              </a:ext>
            </a:extLst>
          </p:cNvPr>
          <p:cNvSpPr/>
          <p:nvPr/>
        </p:nvSpPr>
        <p:spPr>
          <a:xfrm>
            <a:off x="1529169" y="3644381"/>
            <a:ext cx="295275" cy="1003300"/>
          </a:xfrm>
          <a:custGeom>
            <a:avLst/>
            <a:gdLst/>
            <a:ahLst/>
            <a:cxnLst/>
            <a:rect l="l" t="t" r="r" b="b"/>
            <a:pathLst>
              <a:path w="295275" h="1003300">
                <a:moveTo>
                  <a:pt x="0" y="0"/>
                </a:moveTo>
                <a:lnTo>
                  <a:pt x="295275" y="1003249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B001F9D3-BFA5-4208-BA3D-AB64178C86CD}"/>
              </a:ext>
            </a:extLst>
          </p:cNvPr>
          <p:cNvSpPr/>
          <p:nvPr/>
        </p:nvSpPr>
        <p:spPr>
          <a:xfrm>
            <a:off x="1427569" y="3603107"/>
            <a:ext cx="396875" cy="1044575"/>
          </a:xfrm>
          <a:custGeom>
            <a:avLst/>
            <a:gdLst/>
            <a:ahLst/>
            <a:cxnLst/>
            <a:rect l="l" t="t" r="r" b="b"/>
            <a:pathLst>
              <a:path w="396875" h="1044575">
                <a:moveTo>
                  <a:pt x="0" y="0"/>
                </a:moveTo>
                <a:lnTo>
                  <a:pt x="396875" y="1044524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object 29">
            <a:extLst>
              <a:ext uri="{FF2B5EF4-FFF2-40B4-BE49-F238E27FC236}">
                <a16:creationId xmlns:a16="http://schemas.microsoft.com/office/drawing/2014/main" id="{F6E7B018-A54F-41F4-86BA-B3AD0258BF94}"/>
              </a:ext>
            </a:extLst>
          </p:cNvPr>
          <p:cNvSpPr/>
          <p:nvPr/>
        </p:nvSpPr>
        <p:spPr>
          <a:xfrm>
            <a:off x="1319619" y="3574531"/>
            <a:ext cx="504825" cy="1073150"/>
          </a:xfrm>
          <a:custGeom>
            <a:avLst/>
            <a:gdLst/>
            <a:ahLst/>
            <a:cxnLst/>
            <a:rect l="l" t="t" r="r" b="b"/>
            <a:pathLst>
              <a:path w="504825" h="1073150">
                <a:moveTo>
                  <a:pt x="0" y="0"/>
                </a:moveTo>
                <a:lnTo>
                  <a:pt x="504825" y="1073099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9E034C80-4BD9-4F77-A6C2-5F9013D768EC}"/>
              </a:ext>
            </a:extLst>
          </p:cNvPr>
          <p:cNvSpPr/>
          <p:nvPr/>
        </p:nvSpPr>
        <p:spPr>
          <a:xfrm>
            <a:off x="1214843" y="3523731"/>
            <a:ext cx="565150" cy="1123950"/>
          </a:xfrm>
          <a:custGeom>
            <a:avLst/>
            <a:gdLst/>
            <a:ahLst/>
            <a:cxnLst/>
            <a:rect l="l" t="t" r="r" b="b"/>
            <a:pathLst>
              <a:path w="565150" h="1123950">
                <a:moveTo>
                  <a:pt x="0" y="0"/>
                </a:moveTo>
                <a:lnTo>
                  <a:pt x="565150" y="1123899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id="{7D99D82D-FE8B-4A76-9A50-573F69BF4549}"/>
              </a:ext>
            </a:extLst>
          </p:cNvPr>
          <p:cNvSpPr/>
          <p:nvPr/>
        </p:nvSpPr>
        <p:spPr>
          <a:xfrm>
            <a:off x="1094194" y="3482457"/>
            <a:ext cx="669925" cy="1165225"/>
          </a:xfrm>
          <a:custGeom>
            <a:avLst/>
            <a:gdLst/>
            <a:ahLst/>
            <a:cxnLst/>
            <a:rect l="l" t="t" r="r" b="b"/>
            <a:pathLst>
              <a:path w="669925" h="1165225">
                <a:moveTo>
                  <a:pt x="0" y="0"/>
                </a:moveTo>
                <a:lnTo>
                  <a:pt x="669925" y="1165174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object 32">
            <a:extLst>
              <a:ext uri="{FF2B5EF4-FFF2-40B4-BE49-F238E27FC236}">
                <a16:creationId xmlns:a16="http://schemas.microsoft.com/office/drawing/2014/main" id="{1BF825B8-7C3B-4D63-9390-21D083CDEF1B}"/>
              </a:ext>
            </a:extLst>
          </p:cNvPr>
          <p:cNvSpPr/>
          <p:nvPr/>
        </p:nvSpPr>
        <p:spPr>
          <a:xfrm>
            <a:off x="992594" y="3428481"/>
            <a:ext cx="756285" cy="1219200"/>
          </a:xfrm>
          <a:custGeom>
            <a:avLst/>
            <a:gdLst/>
            <a:ahLst/>
            <a:cxnLst/>
            <a:rect l="l" t="t" r="r" b="b"/>
            <a:pathLst>
              <a:path w="756284" h="1219200">
                <a:moveTo>
                  <a:pt x="0" y="0"/>
                </a:moveTo>
                <a:lnTo>
                  <a:pt x="755662" y="1219149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object 33">
            <a:extLst>
              <a:ext uri="{FF2B5EF4-FFF2-40B4-BE49-F238E27FC236}">
                <a16:creationId xmlns:a16="http://schemas.microsoft.com/office/drawing/2014/main" id="{2F1B8C57-FA18-4412-86A4-684FBA21DE5E}"/>
              </a:ext>
            </a:extLst>
          </p:cNvPr>
          <p:cNvSpPr/>
          <p:nvPr/>
        </p:nvSpPr>
        <p:spPr>
          <a:xfrm>
            <a:off x="1085786" y="3619846"/>
            <a:ext cx="662940" cy="1028065"/>
          </a:xfrm>
          <a:custGeom>
            <a:avLst/>
            <a:gdLst/>
            <a:ahLst/>
            <a:cxnLst/>
            <a:rect l="l" t="t" r="r" b="b"/>
            <a:pathLst>
              <a:path w="662940" h="1028064">
                <a:moveTo>
                  <a:pt x="0" y="0"/>
                </a:moveTo>
                <a:lnTo>
                  <a:pt x="662470" y="102778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id="{E70493F4-E7D6-4C30-8BC1-F3606FC2EED4}"/>
              </a:ext>
            </a:extLst>
          </p:cNvPr>
          <p:cNvSpPr/>
          <p:nvPr/>
        </p:nvSpPr>
        <p:spPr>
          <a:xfrm>
            <a:off x="1476895" y="4764382"/>
            <a:ext cx="799160" cy="365099"/>
          </a:xfrm>
          <a:prstGeom prst="rect">
            <a:avLst/>
          </a:prstGeom>
          <a:noFill/>
          <a:ln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2588A72A-D3E5-41B5-B6F7-DF171AE2AEF1}"/>
              </a:ext>
            </a:extLst>
          </p:cNvPr>
          <p:cNvSpPr/>
          <p:nvPr/>
        </p:nvSpPr>
        <p:spPr>
          <a:xfrm>
            <a:off x="1476896" y="4764382"/>
            <a:ext cx="799465" cy="365125"/>
          </a:xfrm>
          <a:custGeom>
            <a:avLst/>
            <a:gdLst/>
            <a:ahLst/>
            <a:cxnLst/>
            <a:rect l="l" t="t" r="r" b="b"/>
            <a:pathLst>
              <a:path w="799465" h="365125">
                <a:moveTo>
                  <a:pt x="0" y="0"/>
                </a:moveTo>
                <a:lnTo>
                  <a:pt x="799160" y="0"/>
                </a:lnTo>
                <a:lnTo>
                  <a:pt x="799160" y="365099"/>
                </a:lnTo>
                <a:lnTo>
                  <a:pt x="0" y="3650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4000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id="{BE5AB58D-386A-404A-B07D-6D3C9FF2B59B}"/>
              </a:ext>
            </a:extLst>
          </p:cNvPr>
          <p:cNvSpPr/>
          <p:nvPr/>
        </p:nvSpPr>
        <p:spPr>
          <a:xfrm>
            <a:off x="1868856" y="4669158"/>
            <a:ext cx="1905" cy="79375"/>
          </a:xfrm>
          <a:custGeom>
            <a:avLst/>
            <a:gdLst/>
            <a:ahLst/>
            <a:cxnLst/>
            <a:rect l="l" t="t" r="r" b="b"/>
            <a:pathLst>
              <a:path w="1904" h="79375">
                <a:moveTo>
                  <a:pt x="0" y="0"/>
                </a:moveTo>
                <a:lnTo>
                  <a:pt x="1587" y="7937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id="{78ED512C-A694-4562-BD2E-60179F334C23}"/>
              </a:ext>
            </a:extLst>
          </p:cNvPr>
          <p:cNvSpPr/>
          <p:nvPr/>
        </p:nvSpPr>
        <p:spPr>
          <a:xfrm>
            <a:off x="1784731" y="466598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object 38">
            <a:extLst>
              <a:ext uri="{FF2B5EF4-FFF2-40B4-BE49-F238E27FC236}">
                <a16:creationId xmlns:a16="http://schemas.microsoft.com/office/drawing/2014/main" id="{EE00EE0F-1ADE-4A87-8655-7ED28FAF7B55}"/>
              </a:ext>
            </a:extLst>
          </p:cNvPr>
          <p:cNvSpPr/>
          <p:nvPr/>
        </p:nvSpPr>
        <p:spPr>
          <a:xfrm>
            <a:off x="1668844" y="4667607"/>
            <a:ext cx="74295" cy="82550"/>
          </a:xfrm>
          <a:custGeom>
            <a:avLst/>
            <a:gdLst/>
            <a:ahLst/>
            <a:cxnLst/>
            <a:rect l="l" t="t" r="r" b="b"/>
            <a:pathLst>
              <a:path w="74295" h="82550">
                <a:moveTo>
                  <a:pt x="73914" y="0"/>
                </a:moveTo>
                <a:lnTo>
                  <a:pt x="0" y="82511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BB51F5D0-6894-49E0-956E-2F0A550D5925}"/>
              </a:ext>
            </a:extLst>
          </p:cNvPr>
          <p:cNvSpPr/>
          <p:nvPr/>
        </p:nvSpPr>
        <p:spPr>
          <a:xfrm>
            <a:off x="1735519" y="4662807"/>
            <a:ext cx="20955" cy="81280"/>
          </a:xfrm>
          <a:custGeom>
            <a:avLst/>
            <a:gdLst/>
            <a:ahLst/>
            <a:cxnLst/>
            <a:rect l="l" t="t" r="r" b="b"/>
            <a:pathLst>
              <a:path w="20954" h="81279">
                <a:moveTo>
                  <a:pt x="20624" y="0"/>
                </a:moveTo>
                <a:lnTo>
                  <a:pt x="17402" y="6247"/>
                </a:lnTo>
                <a:lnTo>
                  <a:pt x="10312" y="34790"/>
                </a:lnTo>
                <a:lnTo>
                  <a:pt x="3222" y="66177"/>
                </a:lnTo>
                <a:lnTo>
                  <a:pt x="0" y="80962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object 40">
            <a:extLst>
              <a:ext uri="{FF2B5EF4-FFF2-40B4-BE49-F238E27FC236}">
                <a16:creationId xmlns:a16="http://schemas.microsoft.com/office/drawing/2014/main" id="{21E517D0-348F-49E2-A8A0-DBB1880B2FE2}"/>
              </a:ext>
            </a:extLst>
          </p:cNvPr>
          <p:cNvSpPr/>
          <p:nvPr/>
        </p:nvSpPr>
        <p:spPr>
          <a:xfrm>
            <a:off x="1438371" y="4726644"/>
            <a:ext cx="77049" cy="75462"/>
          </a:xfrm>
          <a:prstGeom prst="rect">
            <a:avLst/>
          </a:prstGeom>
          <a:noFill/>
          <a:ln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object 41">
            <a:extLst>
              <a:ext uri="{FF2B5EF4-FFF2-40B4-BE49-F238E27FC236}">
                <a16:creationId xmlns:a16="http://schemas.microsoft.com/office/drawing/2014/main" id="{FF3052D4-B8F3-4A18-91D9-14517FF1810E}"/>
              </a:ext>
            </a:extLst>
          </p:cNvPr>
          <p:cNvSpPr/>
          <p:nvPr/>
        </p:nvSpPr>
        <p:spPr>
          <a:xfrm>
            <a:off x="2239309" y="4728054"/>
            <a:ext cx="77049" cy="75474"/>
          </a:xfrm>
          <a:prstGeom prst="rect">
            <a:avLst/>
          </a:prstGeom>
          <a:noFill/>
          <a:ln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" name="object 42">
            <a:extLst>
              <a:ext uri="{FF2B5EF4-FFF2-40B4-BE49-F238E27FC236}">
                <a16:creationId xmlns:a16="http://schemas.microsoft.com/office/drawing/2014/main" id="{7E9146CA-5595-4D19-8891-28035C5DC8B9}"/>
              </a:ext>
            </a:extLst>
          </p:cNvPr>
          <p:cNvSpPr/>
          <p:nvPr/>
        </p:nvSpPr>
        <p:spPr>
          <a:xfrm>
            <a:off x="1478597" y="4735747"/>
            <a:ext cx="792480" cy="1905"/>
          </a:xfrm>
          <a:custGeom>
            <a:avLst/>
            <a:gdLst/>
            <a:ahLst/>
            <a:cxnLst/>
            <a:rect l="l" t="t" r="r" b="b"/>
            <a:pathLst>
              <a:path w="792479" h="1904">
                <a:moveTo>
                  <a:pt x="-8999" y="951"/>
                </a:moveTo>
                <a:lnTo>
                  <a:pt x="800959" y="951"/>
                </a:lnTo>
              </a:path>
            </a:pathLst>
          </a:custGeom>
          <a:ln w="19901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0" name="object 43">
            <a:extLst>
              <a:ext uri="{FF2B5EF4-FFF2-40B4-BE49-F238E27FC236}">
                <a16:creationId xmlns:a16="http://schemas.microsoft.com/office/drawing/2014/main" id="{1A2B50D1-B690-44CB-BD2B-A3D417F0EF0E}"/>
              </a:ext>
            </a:extLst>
          </p:cNvPr>
          <p:cNvSpPr/>
          <p:nvPr/>
        </p:nvSpPr>
        <p:spPr>
          <a:xfrm>
            <a:off x="1438371" y="5091744"/>
            <a:ext cx="77049" cy="75462"/>
          </a:xfrm>
          <a:prstGeom prst="rect">
            <a:avLst/>
          </a:prstGeom>
          <a:noFill/>
          <a:ln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BC9B0400-CABE-40E8-858A-9CAD8702F46E}"/>
              </a:ext>
            </a:extLst>
          </p:cNvPr>
          <p:cNvSpPr/>
          <p:nvPr/>
        </p:nvSpPr>
        <p:spPr>
          <a:xfrm>
            <a:off x="2237543" y="5091744"/>
            <a:ext cx="77036" cy="75462"/>
          </a:xfrm>
          <a:prstGeom prst="rect">
            <a:avLst/>
          </a:prstGeom>
          <a:noFill/>
          <a:ln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2" name="object 45">
            <a:extLst>
              <a:ext uri="{FF2B5EF4-FFF2-40B4-BE49-F238E27FC236}">
                <a16:creationId xmlns:a16="http://schemas.microsoft.com/office/drawing/2014/main" id="{1D467BB4-7030-47CF-A7F3-673070AC95F7}"/>
              </a:ext>
            </a:extLst>
          </p:cNvPr>
          <p:cNvSpPr/>
          <p:nvPr/>
        </p:nvSpPr>
        <p:spPr>
          <a:xfrm>
            <a:off x="1484554" y="5153650"/>
            <a:ext cx="774065" cy="1905"/>
          </a:xfrm>
          <a:custGeom>
            <a:avLst/>
            <a:gdLst/>
            <a:ahLst/>
            <a:cxnLst/>
            <a:rect l="l" t="t" r="r" b="b"/>
            <a:pathLst>
              <a:path w="774065" h="1904">
                <a:moveTo>
                  <a:pt x="-8999" y="920"/>
                </a:moveTo>
                <a:lnTo>
                  <a:pt x="782912" y="920"/>
                </a:lnTo>
              </a:path>
            </a:pathLst>
          </a:custGeom>
          <a:ln w="19841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3" name="object 46">
            <a:extLst>
              <a:ext uri="{FF2B5EF4-FFF2-40B4-BE49-F238E27FC236}">
                <a16:creationId xmlns:a16="http://schemas.microsoft.com/office/drawing/2014/main" id="{E4B94186-8FD3-4809-A619-223D673F9C67}"/>
              </a:ext>
            </a:extLst>
          </p:cNvPr>
          <p:cNvSpPr/>
          <p:nvPr/>
        </p:nvSpPr>
        <p:spPr>
          <a:xfrm>
            <a:off x="1503869" y="4848989"/>
            <a:ext cx="745490" cy="0"/>
          </a:xfrm>
          <a:custGeom>
            <a:avLst/>
            <a:gdLst/>
            <a:ahLst/>
            <a:cxnLst/>
            <a:rect l="l" t="t" r="r" b="b"/>
            <a:pathLst>
              <a:path w="745490">
                <a:moveTo>
                  <a:pt x="0" y="0"/>
                </a:moveTo>
                <a:lnTo>
                  <a:pt x="745159" y="0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4" name="object 47">
            <a:extLst>
              <a:ext uri="{FF2B5EF4-FFF2-40B4-BE49-F238E27FC236}">
                <a16:creationId xmlns:a16="http://schemas.microsoft.com/office/drawing/2014/main" id="{555FC281-E541-4BDA-9DAD-7D6651B4FCF7}"/>
              </a:ext>
            </a:extLst>
          </p:cNvPr>
          <p:cNvSpPr/>
          <p:nvPr/>
        </p:nvSpPr>
        <p:spPr>
          <a:xfrm>
            <a:off x="1931505" y="4669589"/>
            <a:ext cx="635" cy="66675"/>
          </a:xfrm>
          <a:custGeom>
            <a:avLst/>
            <a:gdLst/>
            <a:ahLst/>
            <a:cxnLst/>
            <a:rect l="l" t="t" r="r" b="b"/>
            <a:pathLst>
              <a:path w="634" h="66675">
                <a:moveTo>
                  <a:pt x="38" y="0"/>
                </a:moveTo>
                <a:lnTo>
                  <a:pt x="0" y="66167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object 48">
            <a:extLst>
              <a:ext uri="{FF2B5EF4-FFF2-40B4-BE49-F238E27FC236}">
                <a16:creationId xmlns:a16="http://schemas.microsoft.com/office/drawing/2014/main" id="{B9993714-1428-472C-BF73-46D7B185600B}"/>
              </a:ext>
            </a:extLst>
          </p:cNvPr>
          <p:cNvSpPr/>
          <p:nvPr/>
        </p:nvSpPr>
        <p:spPr>
          <a:xfrm>
            <a:off x="1966469" y="4666413"/>
            <a:ext cx="20955" cy="69850"/>
          </a:xfrm>
          <a:custGeom>
            <a:avLst/>
            <a:gdLst/>
            <a:ahLst/>
            <a:cxnLst/>
            <a:rect l="l" t="t" r="r" b="b"/>
            <a:pathLst>
              <a:path w="20954" h="69850">
                <a:moveTo>
                  <a:pt x="0" y="0"/>
                </a:moveTo>
                <a:lnTo>
                  <a:pt x="20637" y="69380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object 49">
            <a:extLst>
              <a:ext uri="{FF2B5EF4-FFF2-40B4-BE49-F238E27FC236}">
                <a16:creationId xmlns:a16="http://schemas.microsoft.com/office/drawing/2014/main" id="{8C57CDA5-09DE-44A5-9225-2892D80719B2}"/>
              </a:ext>
            </a:extLst>
          </p:cNvPr>
          <p:cNvSpPr/>
          <p:nvPr/>
        </p:nvSpPr>
        <p:spPr>
          <a:xfrm>
            <a:off x="1979168" y="4667164"/>
            <a:ext cx="74930" cy="69215"/>
          </a:xfrm>
          <a:custGeom>
            <a:avLst/>
            <a:gdLst/>
            <a:ahLst/>
            <a:cxnLst/>
            <a:rect l="l" t="t" r="r" b="b"/>
            <a:pathLst>
              <a:path w="74929" h="69214">
                <a:moveTo>
                  <a:pt x="0" y="0"/>
                </a:moveTo>
                <a:lnTo>
                  <a:pt x="74612" y="68745"/>
                </a:lnTo>
              </a:path>
            </a:pathLst>
          </a:custGeom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object 50">
            <a:extLst>
              <a:ext uri="{FF2B5EF4-FFF2-40B4-BE49-F238E27FC236}">
                <a16:creationId xmlns:a16="http://schemas.microsoft.com/office/drawing/2014/main" id="{D36A17C7-CE92-4049-BBE5-134414061106}"/>
              </a:ext>
            </a:extLst>
          </p:cNvPr>
          <p:cNvSpPr/>
          <p:nvPr/>
        </p:nvSpPr>
        <p:spPr>
          <a:xfrm>
            <a:off x="1500924" y="4963873"/>
            <a:ext cx="751205" cy="0"/>
          </a:xfrm>
          <a:custGeom>
            <a:avLst/>
            <a:gdLst/>
            <a:ahLst/>
            <a:cxnLst/>
            <a:rect l="l" t="t" r="r" b="b"/>
            <a:pathLst>
              <a:path w="751204">
                <a:moveTo>
                  <a:pt x="0" y="0"/>
                </a:moveTo>
                <a:lnTo>
                  <a:pt x="444334" y="0"/>
                </a:lnTo>
                <a:lnTo>
                  <a:pt x="666118" y="0"/>
                </a:lnTo>
                <a:lnTo>
                  <a:pt x="742564" y="0"/>
                </a:lnTo>
                <a:lnTo>
                  <a:pt x="750887" y="0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object 51">
            <a:extLst>
              <a:ext uri="{FF2B5EF4-FFF2-40B4-BE49-F238E27FC236}">
                <a16:creationId xmlns:a16="http://schemas.microsoft.com/office/drawing/2014/main" id="{C5640A3B-2381-495D-BF4E-6FBB394937C6}"/>
              </a:ext>
            </a:extLst>
          </p:cNvPr>
          <p:cNvSpPr/>
          <p:nvPr/>
        </p:nvSpPr>
        <p:spPr>
          <a:xfrm>
            <a:off x="1613547" y="4788728"/>
            <a:ext cx="1270" cy="323215"/>
          </a:xfrm>
          <a:custGeom>
            <a:avLst/>
            <a:gdLst/>
            <a:ahLst/>
            <a:cxnLst/>
            <a:rect l="l" t="t" r="r" b="b"/>
            <a:pathLst>
              <a:path w="1270" h="323214">
                <a:moveTo>
                  <a:pt x="476" y="-3599"/>
                </a:moveTo>
                <a:lnTo>
                  <a:pt x="476" y="326497"/>
                </a:lnTo>
              </a:path>
            </a:pathLst>
          </a:custGeom>
          <a:ln w="8152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9" name="object 52">
            <a:extLst>
              <a:ext uri="{FF2B5EF4-FFF2-40B4-BE49-F238E27FC236}">
                <a16:creationId xmlns:a16="http://schemas.microsoft.com/office/drawing/2014/main" id="{C9AD8BD0-401E-4AFD-B127-1A946E922040}"/>
              </a:ext>
            </a:extLst>
          </p:cNvPr>
          <p:cNvSpPr/>
          <p:nvPr/>
        </p:nvSpPr>
        <p:spPr>
          <a:xfrm>
            <a:off x="2128811" y="4788246"/>
            <a:ext cx="1270" cy="323215"/>
          </a:xfrm>
          <a:custGeom>
            <a:avLst/>
            <a:gdLst/>
            <a:ahLst/>
            <a:cxnLst/>
            <a:rect l="l" t="t" r="r" b="b"/>
            <a:pathLst>
              <a:path w="1270" h="323214">
                <a:moveTo>
                  <a:pt x="476" y="-3599"/>
                </a:moveTo>
                <a:lnTo>
                  <a:pt x="476" y="326497"/>
                </a:lnTo>
              </a:path>
            </a:pathLst>
          </a:custGeom>
          <a:ln w="8152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0" name="object 53">
            <a:extLst>
              <a:ext uri="{FF2B5EF4-FFF2-40B4-BE49-F238E27FC236}">
                <a16:creationId xmlns:a16="http://schemas.microsoft.com/office/drawing/2014/main" id="{72E9E154-9918-4E3F-80FE-1AB57CCEA045}"/>
              </a:ext>
            </a:extLst>
          </p:cNvPr>
          <p:cNvSpPr/>
          <p:nvPr/>
        </p:nvSpPr>
        <p:spPr>
          <a:xfrm>
            <a:off x="1883093" y="4852062"/>
            <a:ext cx="1905" cy="260350"/>
          </a:xfrm>
          <a:custGeom>
            <a:avLst/>
            <a:gdLst/>
            <a:ahLst/>
            <a:cxnLst/>
            <a:rect l="l" t="t" r="r" b="b"/>
            <a:pathLst>
              <a:path w="1904" h="260350">
                <a:moveTo>
                  <a:pt x="939" y="-3599"/>
                </a:moveTo>
                <a:lnTo>
                  <a:pt x="939" y="263632"/>
                </a:lnTo>
              </a:path>
            </a:pathLst>
          </a:custGeom>
          <a:ln w="907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1" name="object 54">
            <a:extLst>
              <a:ext uri="{FF2B5EF4-FFF2-40B4-BE49-F238E27FC236}">
                <a16:creationId xmlns:a16="http://schemas.microsoft.com/office/drawing/2014/main" id="{1FE43BE7-0539-4FD5-82E0-3281CB623AD6}"/>
              </a:ext>
            </a:extLst>
          </p:cNvPr>
          <p:cNvSpPr/>
          <p:nvPr/>
        </p:nvSpPr>
        <p:spPr>
          <a:xfrm>
            <a:off x="2001176" y="4852305"/>
            <a:ext cx="1270" cy="257175"/>
          </a:xfrm>
          <a:custGeom>
            <a:avLst/>
            <a:gdLst/>
            <a:ahLst/>
            <a:cxnLst/>
            <a:rect l="l" t="t" r="r" b="b"/>
            <a:pathLst>
              <a:path w="1270" h="257175">
                <a:moveTo>
                  <a:pt x="476" y="-3599"/>
                </a:moveTo>
                <a:lnTo>
                  <a:pt x="476" y="260533"/>
                </a:lnTo>
              </a:path>
            </a:pathLst>
          </a:custGeom>
          <a:ln w="8152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2" name="object 55">
            <a:extLst>
              <a:ext uri="{FF2B5EF4-FFF2-40B4-BE49-F238E27FC236}">
                <a16:creationId xmlns:a16="http://schemas.microsoft.com/office/drawing/2014/main" id="{F7983207-D432-4ADF-8F21-26ED2E9D2EC3}"/>
              </a:ext>
            </a:extLst>
          </p:cNvPr>
          <p:cNvSpPr/>
          <p:nvPr/>
        </p:nvSpPr>
        <p:spPr>
          <a:xfrm>
            <a:off x="2040230" y="4791103"/>
            <a:ext cx="635" cy="338455"/>
          </a:xfrm>
          <a:custGeom>
            <a:avLst/>
            <a:gdLst/>
            <a:ahLst/>
            <a:cxnLst/>
            <a:rect l="l" t="t" r="r" b="b"/>
            <a:pathLst>
              <a:path w="634" h="338454">
                <a:moveTo>
                  <a:pt x="200" y="-3599"/>
                </a:moveTo>
                <a:lnTo>
                  <a:pt x="200" y="341978"/>
                </a:lnTo>
              </a:path>
            </a:pathLst>
          </a:custGeom>
          <a:ln w="7601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3" name="object 56">
            <a:extLst>
              <a:ext uri="{FF2B5EF4-FFF2-40B4-BE49-F238E27FC236}">
                <a16:creationId xmlns:a16="http://schemas.microsoft.com/office/drawing/2014/main" id="{A4F161B9-8CE9-4C31-B573-E4F8644AFB34}"/>
              </a:ext>
            </a:extLst>
          </p:cNvPr>
          <p:cNvSpPr/>
          <p:nvPr/>
        </p:nvSpPr>
        <p:spPr>
          <a:xfrm>
            <a:off x="1762962" y="4789146"/>
            <a:ext cx="0" cy="205104"/>
          </a:xfrm>
          <a:custGeom>
            <a:avLst/>
            <a:gdLst/>
            <a:ahLst/>
            <a:cxnLst/>
            <a:rect l="l" t="t" r="r" b="b"/>
            <a:pathLst>
              <a:path h="205104">
                <a:moveTo>
                  <a:pt x="0" y="0"/>
                </a:moveTo>
                <a:lnTo>
                  <a:pt x="0" y="118392"/>
                </a:lnTo>
                <a:lnTo>
                  <a:pt x="0" y="179189"/>
                </a:lnTo>
                <a:lnTo>
                  <a:pt x="0" y="201587"/>
                </a:lnTo>
                <a:lnTo>
                  <a:pt x="0" y="204787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4" name="object 57">
            <a:extLst>
              <a:ext uri="{FF2B5EF4-FFF2-40B4-BE49-F238E27FC236}">
                <a16:creationId xmlns:a16="http://schemas.microsoft.com/office/drawing/2014/main" id="{A3E7D365-B0C5-4B0E-A54A-03277CC0AA1B}"/>
              </a:ext>
            </a:extLst>
          </p:cNvPr>
          <p:cNvSpPr/>
          <p:nvPr/>
        </p:nvSpPr>
        <p:spPr>
          <a:xfrm>
            <a:off x="1502423" y="4991344"/>
            <a:ext cx="382905" cy="3175"/>
          </a:xfrm>
          <a:custGeom>
            <a:avLst/>
            <a:gdLst/>
            <a:ahLst/>
            <a:cxnLst/>
            <a:rect l="l" t="t" r="r" b="b"/>
            <a:pathLst>
              <a:path w="382904" h="3175">
                <a:moveTo>
                  <a:pt x="-3599" y="1377"/>
                </a:moveTo>
                <a:lnTo>
                  <a:pt x="386085" y="1377"/>
                </a:lnTo>
              </a:path>
            </a:pathLst>
          </a:custGeom>
          <a:ln w="9955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5" name="object 58">
            <a:extLst>
              <a:ext uri="{FF2B5EF4-FFF2-40B4-BE49-F238E27FC236}">
                <a16:creationId xmlns:a16="http://schemas.microsoft.com/office/drawing/2014/main" id="{7FE82C8C-2342-46B1-9977-C12A05C485AD}"/>
              </a:ext>
            </a:extLst>
          </p:cNvPr>
          <p:cNvSpPr/>
          <p:nvPr/>
        </p:nvSpPr>
        <p:spPr>
          <a:xfrm>
            <a:off x="1821763" y="4786531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35561"/>
                </a:lnTo>
                <a:lnTo>
                  <a:pt x="0" y="52898"/>
                </a:lnTo>
                <a:lnTo>
                  <a:pt x="0" y="58525"/>
                </a:lnTo>
                <a:lnTo>
                  <a:pt x="0" y="5895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6" name="object 59">
            <a:extLst>
              <a:ext uri="{FF2B5EF4-FFF2-40B4-BE49-F238E27FC236}">
                <a16:creationId xmlns:a16="http://schemas.microsoft.com/office/drawing/2014/main" id="{37D576EB-E069-4E39-9B0E-BCBAB0B1138D}"/>
              </a:ext>
            </a:extLst>
          </p:cNvPr>
          <p:cNvSpPr/>
          <p:nvPr/>
        </p:nvSpPr>
        <p:spPr>
          <a:xfrm>
            <a:off x="1867446" y="4790989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35566"/>
                </a:lnTo>
                <a:lnTo>
                  <a:pt x="0" y="52903"/>
                </a:lnTo>
                <a:lnTo>
                  <a:pt x="0" y="58526"/>
                </a:lnTo>
                <a:lnTo>
                  <a:pt x="0" y="5895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7" name="object 60">
            <a:extLst>
              <a:ext uri="{FF2B5EF4-FFF2-40B4-BE49-F238E27FC236}">
                <a16:creationId xmlns:a16="http://schemas.microsoft.com/office/drawing/2014/main" id="{06F97273-47DE-4B12-A975-B7AC56C496B6}"/>
              </a:ext>
            </a:extLst>
          </p:cNvPr>
          <p:cNvSpPr/>
          <p:nvPr/>
        </p:nvSpPr>
        <p:spPr>
          <a:xfrm>
            <a:off x="1909356" y="4790036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35566"/>
                </a:lnTo>
                <a:lnTo>
                  <a:pt x="0" y="52903"/>
                </a:lnTo>
                <a:lnTo>
                  <a:pt x="0" y="58526"/>
                </a:lnTo>
                <a:lnTo>
                  <a:pt x="0" y="5895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8" name="object 61">
            <a:extLst>
              <a:ext uri="{FF2B5EF4-FFF2-40B4-BE49-F238E27FC236}">
                <a16:creationId xmlns:a16="http://schemas.microsoft.com/office/drawing/2014/main" id="{5C209084-1EBB-432F-9250-3EF2F5A7B3B4}"/>
              </a:ext>
            </a:extLst>
          </p:cNvPr>
          <p:cNvSpPr/>
          <p:nvPr/>
        </p:nvSpPr>
        <p:spPr>
          <a:xfrm>
            <a:off x="1964600" y="4790989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35566"/>
                </a:lnTo>
                <a:lnTo>
                  <a:pt x="0" y="52903"/>
                </a:lnTo>
                <a:lnTo>
                  <a:pt x="0" y="58526"/>
                </a:lnTo>
                <a:lnTo>
                  <a:pt x="0" y="5895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9" name="object 62">
            <a:extLst>
              <a:ext uri="{FF2B5EF4-FFF2-40B4-BE49-F238E27FC236}">
                <a16:creationId xmlns:a16="http://schemas.microsoft.com/office/drawing/2014/main" id="{90F57885-1231-4981-ACD8-A1E73C4F60F4}"/>
              </a:ext>
            </a:extLst>
          </p:cNvPr>
          <p:cNvSpPr/>
          <p:nvPr/>
        </p:nvSpPr>
        <p:spPr>
          <a:xfrm>
            <a:off x="1681708" y="4789084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35566"/>
                </a:lnTo>
                <a:lnTo>
                  <a:pt x="0" y="52903"/>
                </a:lnTo>
                <a:lnTo>
                  <a:pt x="0" y="58526"/>
                </a:lnTo>
                <a:lnTo>
                  <a:pt x="0" y="5895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0" name="object 63">
            <a:extLst>
              <a:ext uri="{FF2B5EF4-FFF2-40B4-BE49-F238E27FC236}">
                <a16:creationId xmlns:a16="http://schemas.microsoft.com/office/drawing/2014/main" id="{4587E0CC-899F-4C43-8AC7-9D053561CBEE}"/>
              </a:ext>
            </a:extLst>
          </p:cNvPr>
          <p:cNvSpPr/>
          <p:nvPr/>
        </p:nvSpPr>
        <p:spPr>
          <a:xfrm>
            <a:off x="2182736" y="4790036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35566"/>
                </a:lnTo>
                <a:lnTo>
                  <a:pt x="0" y="52903"/>
                </a:lnTo>
                <a:lnTo>
                  <a:pt x="0" y="58526"/>
                </a:lnTo>
                <a:lnTo>
                  <a:pt x="0" y="5895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1" name="object 64">
            <a:extLst>
              <a:ext uri="{FF2B5EF4-FFF2-40B4-BE49-F238E27FC236}">
                <a16:creationId xmlns:a16="http://schemas.microsoft.com/office/drawing/2014/main" id="{8CA97ED6-E6DC-4E28-A6B5-A007FDE21F18}"/>
              </a:ext>
            </a:extLst>
          </p:cNvPr>
          <p:cNvSpPr/>
          <p:nvPr/>
        </p:nvSpPr>
        <p:spPr>
          <a:xfrm>
            <a:off x="2202738" y="4790036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35566"/>
                </a:lnTo>
                <a:lnTo>
                  <a:pt x="0" y="52903"/>
                </a:lnTo>
                <a:lnTo>
                  <a:pt x="0" y="58526"/>
                </a:lnTo>
                <a:lnTo>
                  <a:pt x="0" y="58953"/>
                </a:lnTo>
              </a:path>
            </a:pathLst>
          </a:custGeom>
          <a:noFill/>
          <a:ln w="7199"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2" name="object 65">
            <a:extLst>
              <a:ext uri="{FF2B5EF4-FFF2-40B4-BE49-F238E27FC236}">
                <a16:creationId xmlns:a16="http://schemas.microsoft.com/office/drawing/2014/main" id="{A25FAD65-29D9-4BBC-8F81-C1B82D55FC91}"/>
              </a:ext>
            </a:extLst>
          </p:cNvPr>
          <p:cNvSpPr/>
          <p:nvPr/>
        </p:nvSpPr>
        <p:spPr>
          <a:xfrm>
            <a:off x="1501433" y="4776346"/>
            <a:ext cx="750379" cy="327279"/>
          </a:xfrm>
          <a:prstGeom prst="rect">
            <a:avLst/>
          </a:prstGeom>
          <a:noFill/>
          <a:ln>
            <a:solidFill>
              <a:srgbClr val="63252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ln>
                <a:solidFill>
                  <a:srgbClr val="632523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90431" y="848243"/>
            <a:ext cx="7560841" cy="1315646"/>
          </a:xfrm>
          <a:prstGeom prst="rect">
            <a:avLst/>
          </a:prstGeom>
          <a:noFill/>
          <a:ln>
            <a:solidFill>
              <a:srgbClr val="733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E2A8180-DA7B-4266-87CF-73C74CF65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0"/>
          <a:stretch/>
        </p:blipFill>
        <p:spPr>
          <a:xfrm>
            <a:off x="8795735" y="2309279"/>
            <a:ext cx="2628857" cy="163253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E29A1A1-9845-4C23-9BF0-A702499B0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431" y="2235810"/>
            <a:ext cx="2665567" cy="161619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360" y="2237729"/>
            <a:ext cx="2152771" cy="16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5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4B5CB3-CD2E-DB4C-BE14-3C90E192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9BC58F-5C2A-0040-AB19-CCE3742B5E54}"/>
              </a:ext>
            </a:extLst>
          </p:cNvPr>
          <p:cNvSpPr txBox="1"/>
          <p:nvPr/>
        </p:nvSpPr>
        <p:spPr>
          <a:xfrm>
            <a:off x="11617529" y="619180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9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26963511"/>
              </p:ext>
            </p:extLst>
          </p:nvPr>
        </p:nvGraphicFramePr>
        <p:xfrm>
          <a:off x="538842" y="914400"/>
          <a:ext cx="11317797" cy="587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732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0C2CC-D078-F54B-9096-6DF8C9A95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AFAF9B-FA9E-E040-AF45-7B421EFBBCF4}"/>
              </a:ext>
            </a:extLst>
          </p:cNvPr>
          <p:cNvSpPr txBox="1"/>
          <p:nvPr/>
        </p:nvSpPr>
        <p:spPr>
          <a:xfrm>
            <a:off x="11559655" y="619180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11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40916A-E6B8-467F-9076-662DCB0C5580}"/>
              </a:ext>
            </a:extLst>
          </p:cNvPr>
          <p:cNvSpPr/>
          <p:nvPr/>
        </p:nvSpPr>
        <p:spPr>
          <a:xfrm>
            <a:off x="6141163" y="2060442"/>
            <a:ext cx="5426587" cy="28717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6922" y="-151060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Команда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8195" y="1618933"/>
            <a:ext cx="3191049" cy="5040560"/>
            <a:chOff x="0" y="0"/>
            <a:chExt cx="2067876" cy="3543400"/>
          </a:xfrm>
        </p:grpSpPr>
        <p:sp>
          <p:nvSpPr>
            <p:cNvPr id="10" name="Овал 9"/>
            <p:cNvSpPr/>
            <p:nvPr/>
          </p:nvSpPr>
          <p:spPr>
            <a:xfrm>
              <a:off x="0" y="0"/>
              <a:ext cx="1699404" cy="919190"/>
            </a:xfrm>
            <a:prstGeom prst="ellips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 dirty="0">
                  <a:solidFill>
                    <a:srgbClr val="6325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Руководитель проекта</a:t>
              </a:r>
              <a:endParaRPr lang="ru-RU" sz="2800" b="1" dirty="0">
                <a:solidFill>
                  <a:srgbClr val="632523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4958" y="1221114"/>
              <a:ext cx="1342878" cy="513801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i="1" dirty="0">
                  <a:solidFill>
                    <a:srgbClr val="6325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Старший авиационный инженер</a:t>
              </a:r>
              <a:endParaRPr lang="ru-RU" sz="2000" b="1" dirty="0">
                <a:solidFill>
                  <a:srgbClr val="632523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15993" y="1802921"/>
              <a:ext cx="1342879" cy="275575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i="1" dirty="0">
                  <a:solidFill>
                    <a:srgbClr val="6325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Начальник связи</a:t>
              </a:r>
              <a:endParaRPr lang="ru-RU" sz="2000" b="1" dirty="0">
                <a:solidFill>
                  <a:srgbClr val="632523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15993" y="2182483"/>
              <a:ext cx="1342878" cy="270184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i="1">
                  <a:solidFill>
                    <a:srgbClr val="6325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Инженер электрик</a:t>
              </a:r>
              <a:endParaRPr lang="ru-RU" sz="2000" b="1">
                <a:solidFill>
                  <a:srgbClr val="632523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24619" y="2587925"/>
              <a:ext cx="1343257" cy="525456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i="1">
                  <a:solidFill>
                    <a:srgbClr val="6325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Старший авиационный техник</a:t>
              </a:r>
              <a:endParaRPr lang="ru-RU" sz="2000" b="1">
                <a:solidFill>
                  <a:srgbClr val="632523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33245" y="3200400"/>
              <a:ext cx="1329481" cy="343000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i="1">
                  <a:solidFill>
                    <a:srgbClr val="6325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Пилот</a:t>
              </a:r>
              <a:endParaRPr lang="ru-RU" sz="2000" b="1">
                <a:solidFill>
                  <a:srgbClr val="632523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508959" y="1164566"/>
              <a:ext cx="183019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12596" y="1164441"/>
              <a:ext cx="0" cy="2190876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08959" y="1500996"/>
              <a:ext cx="205285" cy="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508959" y="1923691"/>
              <a:ext cx="211045" cy="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508959" y="2329132"/>
              <a:ext cx="205285" cy="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508959" y="2863970"/>
              <a:ext cx="205285" cy="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508959" y="3355676"/>
              <a:ext cx="234494" cy="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98740" y="923027"/>
              <a:ext cx="0" cy="252759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Рисунок 25"/>
          <p:cNvPicPr/>
          <p:nvPr/>
        </p:nvPicPr>
        <p:blipFill>
          <a:blip r:embed="rId4"/>
          <a:stretch>
            <a:fillRect/>
          </a:stretch>
        </p:blipFill>
        <p:spPr>
          <a:xfrm>
            <a:off x="3250065" y="987420"/>
            <a:ext cx="2643315" cy="17341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33" y="4482268"/>
            <a:ext cx="2649687" cy="2225323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93B3E1F-AF0E-425E-AC38-20A3C2295FC3}"/>
              </a:ext>
            </a:extLst>
          </p:cNvPr>
          <p:cNvSpPr/>
          <p:nvPr/>
        </p:nvSpPr>
        <p:spPr>
          <a:xfrm>
            <a:off x="6167504" y="3479594"/>
            <a:ext cx="5436997" cy="339169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indent="457200" algn="just">
              <a:lnSpc>
                <a:spcPct val="150000"/>
              </a:lnSpc>
              <a:spcBef>
                <a:spcPct val="20000"/>
              </a:spcBef>
            </a:pP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Куратором проекта является</a:t>
            </a:r>
            <a:r>
              <a:rPr lang="en-US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Селеня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К.А. 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indent="457200" algn="just">
              <a:spcBef>
                <a:spcPct val="20000"/>
              </a:spcBef>
            </a:pPr>
            <a:endParaRPr lang="ru-RU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indent="457200" algn="just">
              <a:spcBef>
                <a:spcPct val="20000"/>
              </a:spcBef>
            </a:pP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Более 10 лет участвует в</a:t>
            </a:r>
            <a:r>
              <a:rPr lang="en-US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подготовке и исполнении научно-технических проектов</a:t>
            </a:r>
            <a:r>
              <a:rPr lang="en-US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нацеленных на повышение</a:t>
            </a:r>
            <a:r>
              <a:rPr lang="en-US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инновационной активности</a:t>
            </a:r>
            <a:r>
              <a:rPr lang="en-US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аэро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-космической отрасли, привлечение в отрасль инвестиций, развитие инфраструктуры, обеспечение отрасли высокотехнологичными перспективными технологиями в России и </a:t>
            </a:r>
            <a:r>
              <a:rPr lang="ru-RU" sz="16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зарубежом</a:t>
            </a:r>
            <a:r>
              <a:rPr 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>
          <a:xfrm>
            <a:off x="6130748" y="767545"/>
            <a:ext cx="5437002" cy="153887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ct val="150000"/>
              </a:lnSpc>
              <a:buNone/>
            </a:pPr>
            <a:r>
              <a:rPr lang="ru-RU" alt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Руководство проектом </a:t>
            </a:r>
            <a:r>
              <a:rPr lang="en-US" alt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осуществляет Щугарев С.Н.</a:t>
            </a:r>
            <a:endParaRPr lang="en-US" altLang="ru-RU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endParaRPr lang="en-US" altLang="ru-RU" sz="10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en-US" alt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Известный российский воздухоплаватель. Член первого Бюро Федерации воздухоплавания России</a:t>
            </a:r>
            <a:r>
              <a:rPr lang="en-US" alt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Академик Российской академии космонавтики, Почетный авиастроитель России. Руководитель более 70% всех крупных воздухоплавательных проектов в стране</a:t>
            </a: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кандидат технических наук.</a:t>
            </a:r>
          </a:p>
          <a:p>
            <a:pPr marL="0" indent="0" algn="just">
              <a:buNone/>
            </a:pPr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61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40F572-F3CE-7F42-98E3-2805E11FC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9F5C7B-8897-9E43-AAC6-BAB3DEF22D72}"/>
              </a:ext>
            </a:extLst>
          </p:cNvPr>
          <p:cNvSpPr txBox="1"/>
          <p:nvPr/>
        </p:nvSpPr>
        <p:spPr>
          <a:xfrm>
            <a:off x="206091" y="143818"/>
            <a:ext cx="7140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u="none" strike="noStrike" cap="none" dirty="0">
                <a:solidFill>
                  <a:schemeClr val="bg1"/>
                </a:solidFill>
                <a:latin typeface="Montserrat ExtraBold" pitchFamily="2" charset="0"/>
                <a:ea typeface="Fira Sans"/>
                <a:cs typeface="Fira Sans"/>
                <a:sym typeface="Fira Sans"/>
              </a:rPr>
              <a:t>ОПЫТ КОМАНДЫ УЧАСТНИКА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A1BC2-8CC1-5749-8769-2C5D3D6A11C1}"/>
              </a:ext>
            </a:extLst>
          </p:cNvPr>
          <p:cNvSpPr txBox="1"/>
          <p:nvPr/>
        </p:nvSpPr>
        <p:spPr>
          <a:xfrm>
            <a:off x="11763474" y="64886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18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220280"/>
              </p:ext>
            </p:extLst>
          </p:nvPr>
        </p:nvGraphicFramePr>
        <p:xfrm>
          <a:off x="408213" y="810700"/>
          <a:ext cx="11151441" cy="5825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6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Щугарев С.Н.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Руководил национальными </a:t>
                      </a:r>
                      <a:r>
                        <a:rPr lang="ru-RU" sz="1600" dirty="0" err="1">
                          <a:effectLst/>
                        </a:rPr>
                        <a:t>аэропроектами</a:t>
                      </a:r>
                      <a:r>
                        <a:rPr lang="ru-RU" sz="1600" dirty="0">
                          <a:effectLst/>
                        </a:rPr>
                        <a:t> (850 лет Москвы, 1000 лет Казани, 750 лет Кенигсберга, 300 лет Санкт-Петербурга, руководитель команды - первого (из россиян) чемпиона Франции по аэростатам.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Международных Фестивалей аэростатов «Небо Багдада» (Ирак), «Небо Аммана» (Иордания), «Кодак Интернешнл Баллон Фиеста» (США 1000 аэростатов, золотая медаль). Руководитель команды аэростатов России в «Марше Мира» (Англия-Франция-Германия-Польша-Россия). Основатель Фестиваля «Небо Святого Сергия» (Троице-Сергиева Лавра, по личному </a:t>
                      </a: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благославлению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Патриарха)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Функции в проекте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Руководитель проекта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Смирнов В.М.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600" dirty="0">
                          <a:effectLst/>
                        </a:rPr>
                        <a:t>Руководитель в течение более 15 лет </a:t>
                      </a:r>
                      <a:r>
                        <a:rPr lang="ru-RU" sz="1600" dirty="0" err="1">
                          <a:effectLst/>
                        </a:rPr>
                        <a:t>дирижабледромом</a:t>
                      </a:r>
                      <a:r>
                        <a:rPr lang="ru-RU" sz="1600" dirty="0">
                          <a:effectLst/>
                        </a:rPr>
                        <a:t> "КИРЖАЧ", вводил в действие многие аэростатные комплексы нашей страны.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600" dirty="0">
                          <a:effectLst/>
                        </a:rPr>
                        <a:t>Ответственный исполнитель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Недоруба А.П.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600" dirty="0">
                          <a:effectLst/>
                        </a:rPr>
                        <a:t>Эксклюзивный специалист по системам </a:t>
                      </a:r>
                      <a:r>
                        <a:rPr lang="ru-RU" sz="1600" dirty="0" err="1">
                          <a:effectLst/>
                        </a:rPr>
                        <a:t>электро</a:t>
                      </a:r>
                      <a:r>
                        <a:rPr lang="ru-RU" sz="1600" dirty="0">
                          <a:effectLst/>
                        </a:rPr>
                        <a:t> обеспечения, работы электрооборудования. Работает по аэростатной технике - более 20 лет.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600" dirty="0">
                          <a:effectLst/>
                        </a:rPr>
                        <a:t>Старший </a:t>
                      </a:r>
                      <a:r>
                        <a:rPr lang="ru-RU" sz="1600" dirty="0" err="1">
                          <a:effectLst/>
                        </a:rPr>
                        <a:t>авиацион</a:t>
                      </a:r>
                      <a:r>
                        <a:rPr lang="ru-RU" sz="1600" dirty="0">
                          <a:effectLst/>
                        </a:rPr>
                        <a:t>. инженер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Левицкий А.Н.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Специалист по электронным системам аэростатной техники.  Опыт работ - более10 лет.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Начальник связи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Русаков С.И.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600" dirty="0">
                          <a:effectLst/>
                        </a:rPr>
                        <a:t>Специалист по проведению испытаний. Опыт работ - более 8 лет.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600" dirty="0">
                          <a:effectLst/>
                        </a:rPr>
                        <a:t>Инженер-энергетик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Ахмеджанов Н.М.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Эксплуатация аэростатной техники.  Опыт работ - более12 лет.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Старший авиационный техник.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6834"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Селеня К.А.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Более 10 лет участвует в подготовке и исполнении научно-технических проектов нацеленных на повышение инновационной активности в </a:t>
                      </a:r>
                      <a:r>
                        <a:rPr lang="ru-RU" sz="1600" dirty="0" err="1">
                          <a:effectLst/>
                        </a:rPr>
                        <a:t>аэро</a:t>
                      </a:r>
                      <a:r>
                        <a:rPr lang="ru-RU" sz="1600" dirty="0">
                          <a:effectLst/>
                        </a:rPr>
                        <a:t>-космической отрасли.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Куратор проекта «Аэролифт»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53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B5553F-493B-432A-AACC-463D8A33E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154889"/>
            <a:ext cx="6063878" cy="22192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" y="-3227"/>
            <a:ext cx="6862682" cy="1143000"/>
          </a:xfrm>
        </p:spPr>
        <p:txBody>
          <a:bodyPr>
            <a:normAutofit/>
          </a:bodyPr>
          <a:lstStyle/>
          <a:p>
            <a:r>
              <a:rPr lang="ru-RU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Научно-технический задел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60057" y="1185121"/>
            <a:ext cx="6384032" cy="315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Командой реализованы крупные проекты в стране –  </a:t>
            </a:r>
            <a:endParaRPr lang="en-US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850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-летие Москвы,</a:t>
            </a:r>
            <a:endParaRPr lang="en-US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300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-лет</a:t>
            </a:r>
            <a:r>
              <a:rPr lang="en-US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Санкт-Петербурга,</a:t>
            </a:r>
            <a:endParaRPr lang="en-US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750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-лет</a:t>
            </a:r>
            <a:r>
              <a:rPr lang="en-US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Кенигсберга,</a:t>
            </a:r>
            <a:endParaRPr lang="en-US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1000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-летие Казани.</a:t>
            </a:r>
            <a:endParaRPr lang="en-US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6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430" y="3374150"/>
            <a:ext cx="4707003" cy="2947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429" y="820808"/>
            <a:ext cx="4707003" cy="235801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19702B-AA33-4318-A958-745013FF1A6B}"/>
              </a:ext>
            </a:extLst>
          </p:cNvPr>
          <p:cNvSpPr/>
          <p:nvPr/>
        </p:nvSpPr>
        <p:spPr>
          <a:xfrm>
            <a:off x="383253" y="3341713"/>
            <a:ext cx="65441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Воздухоплавательные мероприятия в Нижнем Новгороде по инициативе Администрации Президента на 2000-летие. Международный опыт (руководство) проведения таких мероприятий – Багдад (Ирак), Амман (Иордания),</a:t>
            </a:r>
            <a:r>
              <a:rPr lang="en-US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Альбукурка</a:t>
            </a:r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(США), </a:t>
            </a:r>
            <a:r>
              <a:rPr lang="ru-RU" sz="1600" b="1" i="1" dirty="0" err="1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Мулин</a:t>
            </a:r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де </a:t>
            </a:r>
            <a:r>
              <a:rPr lang="ru-RU" sz="1600" b="1" i="1" dirty="0" err="1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Барет</a:t>
            </a:r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(Франция), а также</a:t>
            </a:r>
            <a:r>
              <a:rPr lang="en-US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руководство аэростатами на Марше Мира (Англия-Франция-Германия-Польша-Москва). </a:t>
            </a:r>
          </a:p>
        </p:txBody>
      </p:sp>
    </p:spTree>
    <p:extLst>
      <p:ext uri="{BB962C8B-B14F-4D97-AF65-F5344CB8AC3E}">
        <p14:creationId xmlns:p14="http://schemas.microsoft.com/office/powerpoint/2010/main" val="356985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4032" y="173678"/>
            <a:ext cx="6187765" cy="5619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400" b="1" i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Анализ потребителей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168614" y="5692303"/>
            <a:ext cx="5818472" cy="1049149"/>
            <a:chOff x="4562464" y="3797184"/>
            <a:chExt cx="5904050" cy="237626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562464" y="3797184"/>
              <a:ext cx="5904050" cy="2376265"/>
            </a:xfrm>
            <a:prstGeom prst="rect">
              <a:avLst/>
            </a:prstGeom>
            <a:solidFill>
              <a:srgbClr val="733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8440" name="TextBox 2"/>
            <p:cNvSpPr txBox="1">
              <a:spLocks noChangeArrowheads="1"/>
            </p:cNvSpPr>
            <p:nvPr/>
          </p:nvSpPr>
          <p:spPr bwMode="auto">
            <a:xfrm>
              <a:off x="4562464" y="3887678"/>
              <a:ext cx="5780691" cy="20619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indent="457200" algn="just">
                <a:defRPr/>
              </a:pPr>
              <a:r>
                <a:rPr lang="ru-RU" altLang="ru-RU" sz="14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Основным потребителем аттракциона «</a:t>
              </a:r>
              <a:r>
                <a:rPr lang="ru-RU" altLang="ru-RU" sz="1400" i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АэроЛифт</a:t>
              </a:r>
              <a:r>
                <a:rPr lang="ru-RU" altLang="ru-RU" sz="14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» являются мужчины и женщины в возрасте от 18 до 50 лет со средним уровнем достатка,</a:t>
              </a:r>
              <a:r>
                <a:rPr lang="ru-RU" sz="14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а также профессиональные фотографы и операторы.</a:t>
              </a:r>
              <a:endParaRPr lang="ru-RU" altLang="ru-RU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9502615" y="1304841"/>
            <a:ext cx="2398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i="1" u="sng" dirty="0">
                <a:solidFill>
                  <a:srgbClr val="843C0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гендерному признаку</a:t>
            </a:r>
          </a:p>
        </p:txBody>
      </p:sp>
      <p:sp>
        <p:nvSpPr>
          <p:cNvPr id="3079" name="TextBox 4"/>
          <p:cNvSpPr txBox="1">
            <a:spLocks noChangeArrowheads="1"/>
          </p:cNvSpPr>
          <p:nvPr/>
        </p:nvSpPr>
        <p:spPr bwMode="auto">
          <a:xfrm>
            <a:off x="7315500" y="2844214"/>
            <a:ext cx="1764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i="1" u="sng" dirty="0">
                <a:solidFill>
                  <a:srgbClr val="843C0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уровню дохода</a:t>
            </a:r>
          </a:p>
        </p:txBody>
      </p:sp>
      <p:sp>
        <p:nvSpPr>
          <p:cNvPr id="3080" name="TextBox 12"/>
          <p:cNvSpPr txBox="1">
            <a:spLocks noChangeArrowheads="1"/>
          </p:cNvSpPr>
          <p:nvPr/>
        </p:nvSpPr>
        <p:spPr bwMode="auto">
          <a:xfrm>
            <a:off x="9594103" y="4351004"/>
            <a:ext cx="2322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i="1" u="sng" dirty="0">
                <a:solidFill>
                  <a:srgbClr val="843C0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возрастной категории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762746" y="2060848"/>
            <a:ext cx="3676254" cy="2613914"/>
            <a:chOff x="9962042" y="6153259"/>
            <a:chExt cx="4102184" cy="2856697"/>
          </a:xfrm>
        </p:grpSpPr>
        <p:graphicFrame>
          <p:nvGraphicFramePr>
            <p:cNvPr id="15" name="Диаграмма 14"/>
            <p:cNvGraphicFramePr>
              <a:graphicFrameLocks/>
            </p:cNvGraphicFramePr>
            <p:nvPr/>
          </p:nvGraphicFramePr>
          <p:xfrm>
            <a:off x="9962042" y="6153259"/>
            <a:ext cx="4102184" cy="28566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3084" name="Рисунок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9454" y="6626439"/>
              <a:ext cx="761999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6836911" y="808613"/>
            <a:ext cx="2877197" cy="2062802"/>
            <a:chOff x="336214" y="1515354"/>
            <a:chExt cx="3426498" cy="2206144"/>
          </a:xfrm>
        </p:grpSpPr>
        <p:graphicFrame>
          <p:nvGraphicFramePr>
            <p:cNvPr id="16" name="Диаграмма 15"/>
            <p:cNvGraphicFramePr>
              <a:graphicFrameLocks/>
            </p:cNvGraphicFramePr>
            <p:nvPr/>
          </p:nvGraphicFramePr>
          <p:xfrm>
            <a:off x="336214" y="1515354"/>
            <a:ext cx="3426498" cy="2206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3085" name="Рисунок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496" y="1966523"/>
              <a:ext cx="609599" cy="60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5858009" y="3364611"/>
            <a:ext cx="4814118" cy="2700210"/>
            <a:chOff x="16195" y="4282056"/>
            <a:chExt cx="4676135" cy="2432050"/>
          </a:xfrm>
        </p:grpSpPr>
        <p:graphicFrame>
          <p:nvGraphicFramePr>
            <p:cNvPr id="17" name="Диаграмма 16"/>
            <p:cNvGraphicFramePr>
              <a:graphicFrameLocks/>
            </p:cNvGraphicFramePr>
            <p:nvPr/>
          </p:nvGraphicFramePr>
          <p:xfrm>
            <a:off x="16195" y="4282056"/>
            <a:ext cx="4676135" cy="24320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3086" name="Рисунок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840" y="4987237"/>
              <a:ext cx="730490" cy="64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Заголовок 1"/>
          <p:cNvSpPr txBox="1">
            <a:spLocks/>
          </p:cNvSpPr>
          <p:nvPr/>
        </p:nvSpPr>
        <p:spPr>
          <a:xfrm>
            <a:off x="1893569" y="-131925"/>
            <a:ext cx="360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Конкуренты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81717" y="751179"/>
            <a:ext cx="6345030" cy="1440159"/>
          </a:xfrm>
        </p:spPr>
        <p:txBody>
          <a:bodyPr>
            <a:noAutofit/>
          </a:bodyPr>
          <a:lstStyle/>
          <a:p>
            <a:pPr marL="0" indent="360000" algn="just">
              <a:spcBef>
                <a:spcPts val="0"/>
              </a:spcBef>
              <a:buNone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 по изготовлению и реализации аттракциона «Аэролифт» в России является уникальной производственной, финансовой и организационной, свободной и сверхперспективной нишей.</a:t>
            </a:r>
          </a:p>
          <a:p>
            <a:pPr marL="0" indent="360000" algn="just">
              <a:spcBef>
                <a:spcPts val="0"/>
              </a:spcBef>
              <a:buNone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63465" y="1777855"/>
          <a:ext cx="6264695" cy="158508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val="85994343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02940166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81366607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631795304"/>
                    </a:ext>
                  </a:extLst>
                </a:gridCol>
              </a:tblGrid>
              <a:tr h="210575"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Наименование</a:t>
                      </a:r>
                      <a:endParaRPr lang="ru-RU" sz="1000" i="1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3B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Цена (срок изготовления) </a:t>
                      </a:r>
                      <a:endParaRPr lang="ru-RU" sz="1000" i="1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3B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Страна</a:t>
                      </a:r>
                      <a:endParaRPr lang="ru-RU" sz="1000" i="1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3B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человек</a:t>
                      </a:r>
                      <a:endParaRPr lang="ru-RU" sz="1000" i="1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3B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42264"/>
                  </a:ext>
                </a:extLst>
              </a:tr>
              <a:tr h="375793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Listrand</a:t>
                      </a:r>
                      <a:r>
                        <a:rPr lang="en-US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Baloons</a:t>
                      </a:r>
                      <a:endParaRPr lang="ru-RU" sz="1000" b="0" i="1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$ 980 000 - $ 1 150 000 </a:t>
                      </a:r>
                    </a:p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(10-14 месяцев)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Великобритания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 12-24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031433"/>
                  </a:ext>
                </a:extLst>
              </a:tr>
              <a:tr h="396361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Aerophile</a:t>
                      </a:r>
                      <a:endParaRPr lang="ru-RU" sz="1000" b="0" i="1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$ 1 150 000 </a:t>
                      </a:r>
                    </a:p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(9 месяцев)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Франция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 30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316054"/>
                  </a:ext>
                </a:extLst>
              </a:tr>
              <a:tr h="344921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Worldwide </a:t>
                      </a:r>
                      <a:r>
                        <a:rPr lang="en-US" sz="1000" b="0" i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Aeros</a:t>
                      </a:r>
                      <a:r>
                        <a:rPr lang="en-US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Corporation</a:t>
                      </a:r>
                      <a:endParaRPr lang="ru-RU" sz="1000" b="0" i="1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$ 1 350 000 </a:t>
                      </a:r>
                    </a:p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(9 месяцев)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США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На 15-20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59525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87154" y="3418682"/>
            <a:ext cx="6373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Аналогичные аттракционы с успехом эксплуатируются в Англии, Франции, США, Бразилии, Швеции и других странах, неизменно пользуясь большой популярностью.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86DF5A-5A9C-4413-9724-7E922CCED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807" y="4208674"/>
            <a:ext cx="4474032" cy="25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6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2086</Words>
  <Application>Microsoft Office PowerPoint</Application>
  <PresentationFormat>Широкоэкранный</PresentationFormat>
  <Paragraphs>523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Avenir Book</vt:lpstr>
      <vt:lpstr>Calibri</vt:lpstr>
      <vt:lpstr>Calibri Light</vt:lpstr>
      <vt:lpstr>Cambria</vt:lpstr>
      <vt:lpstr>Montserrat</vt:lpstr>
      <vt:lpstr>Montserrat ExtraBold</vt:lpstr>
      <vt:lpstr>Montserrat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Описание проекта</vt:lpstr>
      <vt:lpstr>Презентация PowerPoint</vt:lpstr>
      <vt:lpstr>Презентация PowerPoint</vt:lpstr>
      <vt:lpstr>Презентация PowerPoint</vt:lpstr>
      <vt:lpstr>Научно-технический задел</vt:lpstr>
      <vt:lpstr>Анализ потребителей </vt:lpstr>
      <vt:lpstr>АНАЛИЗ РЫНКА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Игорь Федоров</cp:lastModifiedBy>
  <cp:revision>97</cp:revision>
  <cp:lastPrinted>2019-08-20T12:07:58Z</cp:lastPrinted>
  <dcterms:created xsi:type="dcterms:W3CDTF">2019-08-20T02:08:22Z</dcterms:created>
  <dcterms:modified xsi:type="dcterms:W3CDTF">2019-11-21T10:30:36Z</dcterms:modified>
</cp:coreProperties>
</file>