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Montserrat SemiBold"/>
      <p:regular r:id="rId19"/>
      <p:bold r:id="rId20"/>
      <p:italic r:id="rId21"/>
      <p:boldItalic r:id="rId22"/>
    </p:embeddedFont>
    <p:embeddedFont>
      <p:font typeface="Montserrat"/>
      <p:regular r:id="rId23"/>
      <p:bold r:id="rId24"/>
      <p:italic r:id="rId25"/>
      <p:boldItalic r:id="rId26"/>
    </p:embeddedFont>
    <p:embeddedFont>
      <p:font typeface="Montserrat Medium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SemiBold-bold.fntdata"/><Relationship Id="rId22" Type="http://schemas.openxmlformats.org/officeDocument/2006/relationships/font" Target="fonts/MontserratSemiBold-boldItalic.fntdata"/><Relationship Id="rId21" Type="http://schemas.openxmlformats.org/officeDocument/2006/relationships/font" Target="fonts/MontserratSemiBold-italic.fntdata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8" Type="http://schemas.openxmlformats.org/officeDocument/2006/relationships/font" Target="fonts/MontserratMedium-bold.fntdata"/><Relationship Id="rId27" Type="http://schemas.openxmlformats.org/officeDocument/2006/relationships/font" Target="fonts/MontserratMedium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Medium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MontserratMedium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MontserratSemiBold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36492ae37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36492ae37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353eebc76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353eebc76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20191ea93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20191ea93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20191ea93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20191ea93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36453d7ab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36453d7ab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36492ae379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36492ae379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36453d7ab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36453d7ab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36453d7ab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36453d7ab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36453d7ab5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36453d7ab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353eebc76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353eebc76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53eebc7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353eebc7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353eebc76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353eebc76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19.jpg"/><Relationship Id="rId10" Type="http://schemas.openxmlformats.org/officeDocument/2006/relationships/image" Target="../media/image22.jpg"/><Relationship Id="rId9" Type="http://schemas.openxmlformats.org/officeDocument/2006/relationships/image" Target="../media/image23.jpg"/><Relationship Id="rId5" Type="http://schemas.openxmlformats.org/officeDocument/2006/relationships/image" Target="../media/image18.jpg"/><Relationship Id="rId6" Type="http://schemas.openxmlformats.org/officeDocument/2006/relationships/image" Target="../media/image12.jpg"/><Relationship Id="rId7" Type="http://schemas.openxmlformats.org/officeDocument/2006/relationships/image" Target="../media/image24.jpg"/><Relationship Id="rId8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7.jpg"/><Relationship Id="rId5" Type="http://schemas.openxmlformats.org/officeDocument/2006/relationships/image" Target="../media/image6.jpg"/><Relationship Id="rId6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Relationship Id="rId4" Type="http://schemas.openxmlformats.org/officeDocument/2006/relationships/image" Target="../media/image16.jpg"/><Relationship Id="rId5" Type="http://schemas.openxmlformats.org/officeDocument/2006/relationships/image" Target="../media/image14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17138" l="0" r="0" t="41353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2867025" y="1724025"/>
            <a:ext cx="4086300" cy="1323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1238250" y="2952850"/>
            <a:ext cx="3819600" cy="1323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2867025" y="2194650"/>
            <a:ext cx="38196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700">
                <a:solidFill>
                  <a:srgbClr val="A61C00"/>
                </a:solidFill>
                <a:latin typeface="Verdana"/>
                <a:ea typeface="Verdana"/>
                <a:cs typeface="Verdana"/>
                <a:sym typeface="Verdana"/>
              </a:rPr>
              <a:t>РЕЗЕНТАЦИЯ</a:t>
            </a:r>
            <a:endParaRPr b="1" sz="3700">
              <a:solidFill>
                <a:srgbClr val="A61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1333500" y="31804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</a:t>
            </a:r>
            <a:r>
              <a:rPr lang="ru" sz="2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ыставка-маршрут</a:t>
            </a:r>
            <a:endParaRPr sz="2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“Сказки Просвещенца”</a:t>
            </a:r>
            <a:endParaRPr sz="2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2"/>
          <p:cNvPicPr preferRelativeResize="0"/>
          <p:nvPr/>
        </p:nvPicPr>
        <p:blipFill rotWithShape="1">
          <a:blip r:embed="rId3">
            <a:alphaModFix/>
          </a:blip>
          <a:srcRect b="10225" l="0" r="0" t="0"/>
          <a:stretch/>
        </p:blipFill>
        <p:spPr>
          <a:xfrm>
            <a:off x="280750" y="281025"/>
            <a:ext cx="2449526" cy="146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 rotWithShape="1">
          <a:blip r:embed="rId4">
            <a:alphaModFix/>
          </a:blip>
          <a:srcRect b="10225" l="0" r="0" t="0"/>
          <a:stretch/>
        </p:blipFill>
        <p:spPr>
          <a:xfrm>
            <a:off x="2730275" y="281025"/>
            <a:ext cx="2449526" cy="146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 rotWithShape="1">
          <a:blip r:embed="rId5">
            <a:alphaModFix/>
          </a:blip>
          <a:srcRect b="2315" l="0" r="0" t="4678"/>
          <a:stretch/>
        </p:blipFill>
        <p:spPr>
          <a:xfrm>
            <a:off x="280750" y="1878000"/>
            <a:ext cx="2449526" cy="15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 rotWithShape="1">
          <a:blip r:embed="rId6">
            <a:alphaModFix/>
          </a:blip>
          <a:srcRect b="2315" l="0" r="0" t="4678"/>
          <a:stretch/>
        </p:blipFill>
        <p:spPr>
          <a:xfrm>
            <a:off x="2729388" y="1878000"/>
            <a:ext cx="2451302" cy="151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99425" y="2467628"/>
            <a:ext cx="3441976" cy="229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99424" y="281025"/>
            <a:ext cx="3441971" cy="229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 rotWithShape="1">
          <a:blip r:embed="rId9">
            <a:alphaModFix/>
          </a:blip>
          <a:srcRect b="24505" l="0" r="0" t="0"/>
          <a:stretch/>
        </p:blipFill>
        <p:spPr>
          <a:xfrm>
            <a:off x="280750" y="3527547"/>
            <a:ext cx="2449526" cy="123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 rotWithShape="1">
          <a:blip r:embed="rId10">
            <a:alphaModFix/>
          </a:blip>
          <a:srcRect b="24556" l="0" r="0" t="0"/>
          <a:stretch/>
        </p:blipFill>
        <p:spPr>
          <a:xfrm>
            <a:off x="2729400" y="3527550"/>
            <a:ext cx="2451302" cy="123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/>
          <p:nvPr>
            <p:ph type="title"/>
          </p:nvPr>
        </p:nvSpPr>
        <p:spPr>
          <a:xfrm>
            <a:off x="311700" y="426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Команда проекта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" name="Google Shape;182;p23"/>
          <p:cNvSpPr txBox="1"/>
          <p:nvPr>
            <p:ph idx="1" type="body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Аркадий – руководитель и автор проекта, житель квартала, куратор, художник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Никита –  координатор, художник, автор визуального оформления проекта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Мария – экскурсовод, житель квартала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Георгий – </a:t>
            </a: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экскурсовод, житель квартала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Ирина – сокуратор, редактор текстов историй, smm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Ксения – консультант, специалист по проведению бесед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Художники (планируется 6-8 человек по гранту и 5-6 вне гранта)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Жители квартала (чат из 30 человек)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Волонтёры и участники мастер-классов (15-20 человек, вовлечённых в процесс)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Партнёры проекта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24"/>
          <p:cNvSpPr txBox="1"/>
          <p:nvPr>
            <p:ph idx="1" type="body"/>
          </p:nvPr>
        </p:nvSpPr>
        <p:spPr>
          <a:xfrm>
            <a:off x="449475" y="1152475"/>
            <a:ext cx="2260200" cy="34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Музей Агафонова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квартале живёт семья знаменитых реставраторов Агафоновых. Ирина Святославовна поддерживает этот проект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9" name="Google Shape;189;p24"/>
          <p:cNvSpPr txBox="1"/>
          <p:nvPr>
            <p:ph idx="1" type="body"/>
          </p:nvPr>
        </p:nvSpPr>
        <p:spPr>
          <a:xfrm>
            <a:off x="3104750" y="1152475"/>
            <a:ext cx="2785200" cy="34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Городские экспедиции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Творческий исследовательский проект о Нижнем Новгороде поддерживает выставку- маршрут ресурсами пиара, привлечения волонтёров и навыками работы с историей места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0" name="Google Shape;190;p24"/>
          <p:cNvSpPr txBox="1"/>
          <p:nvPr>
            <p:ph idx="1" type="body"/>
          </p:nvPr>
        </p:nvSpPr>
        <p:spPr>
          <a:xfrm>
            <a:off x="6188450" y="1152475"/>
            <a:ext cx="2639100" cy="34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Нижегородская чертовщина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Граффити-журнал о Нижнем поддерживает проект привлечением художников и распространением информации о работах в квартале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"/>
          <p:cNvSpPr txBox="1"/>
          <p:nvPr>
            <p:ph type="title"/>
          </p:nvPr>
        </p:nvSpPr>
        <p:spPr>
          <a:xfrm>
            <a:off x="311700" y="445025"/>
            <a:ext cx="3546300" cy="12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Куда приведёт маршрут выставки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25"/>
          <p:cNvSpPr txBox="1"/>
          <p:nvPr>
            <p:ph idx="1" type="body"/>
          </p:nvPr>
        </p:nvSpPr>
        <p:spPr>
          <a:xfrm>
            <a:off x="392050" y="1691400"/>
            <a:ext cx="4246500" cy="34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Через заботу об уникальных садах посреди городской среды участники проекта разовьют в себе ответственное уважение к окружающей среде.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 среда изменится. И люди. 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97" name="Google Shape;19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721" y="0"/>
            <a:ext cx="429727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974" y="1408301"/>
            <a:ext cx="4960175" cy="330785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>
            <p:ph idx="4294967295" type="title"/>
          </p:nvPr>
        </p:nvSpPr>
        <p:spPr>
          <a:xfrm>
            <a:off x="354575" y="241500"/>
            <a:ext cx="3852300" cy="14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500">
                <a:latin typeface="Montserrat"/>
                <a:ea typeface="Montserrat"/>
                <a:cs typeface="Montserrat"/>
                <a:sym typeface="Montserrat"/>
              </a:rPr>
              <a:t>Что такое выставка-маршрут?</a:t>
            </a:r>
            <a:endParaRPr sz="2900"/>
          </a:p>
        </p:txBody>
      </p:sp>
      <p:sp>
        <p:nvSpPr>
          <p:cNvPr id="65" name="Google Shape;65;p14"/>
          <p:cNvSpPr txBox="1"/>
          <p:nvPr/>
        </p:nvSpPr>
        <p:spPr>
          <a:xfrm>
            <a:off x="5710275" y="1265550"/>
            <a:ext cx="3109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существующий пешеходный маршрут по кварталу “Красный Просвещенец” интегрируется галерея уличного искусства: хозяйственные сооружения </a:t>
            </a:r>
            <a:r>
              <a:rPr lang="ru">
                <a:solidFill>
                  <a:schemeClr val="dk1"/>
                </a:solidFill>
              </a:rPr>
              <a:t>преобразуются </a:t>
            </a:r>
            <a:r>
              <a:rPr lang="ru"/>
              <a:t>в арт-объекты.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idx="4294967295" type="title"/>
          </p:nvPr>
        </p:nvSpPr>
        <p:spPr>
          <a:xfrm>
            <a:off x="430775" y="336750"/>
            <a:ext cx="5012100" cy="14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Актуальность проекта</a:t>
            </a:r>
            <a:endParaRPr sz="3200"/>
          </a:p>
        </p:txBody>
      </p:sp>
      <p:sp>
        <p:nvSpPr>
          <p:cNvPr id="71" name="Google Shape;71;p15"/>
          <p:cNvSpPr txBox="1"/>
          <p:nvPr/>
        </p:nvSpPr>
        <p:spPr>
          <a:xfrm>
            <a:off x="470625" y="993525"/>
            <a:ext cx="5699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Исторический квартал “Красный Просвещенец” со столетней историей имеет глубокое культурное, мемориальное, экологическое, туристическое и социальное значение для жизни города, так как является срезом ушедшей эпохи. Однако, жителям не хватает ресурсов для развития первоначальной идеи города-сада – создания живой среды, образующей гармонию между социумом, природой и городом.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5"/>
          <p:cNvSpPr txBox="1"/>
          <p:nvPr>
            <p:ph idx="4294967295" type="title"/>
          </p:nvPr>
        </p:nvSpPr>
        <p:spPr>
          <a:xfrm>
            <a:off x="2722050" y="3113175"/>
            <a:ext cx="3003000" cy="14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Цель проекта</a:t>
            </a:r>
            <a:endParaRPr sz="3200"/>
          </a:p>
        </p:txBody>
      </p:sp>
      <p:sp>
        <p:nvSpPr>
          <p:cNvPr id="73" name="Google Shape;73;p15"/>
          <p:cNvSpPr txBox="1"/>
          <p:nvPr/>
        </p:nvSpPr>
        <p:spPr>
          <a:xfrm>
            <a:off x="2766650" y="3688575"/>
            <a:ext cx="5699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Цель проекта – привлечение внимания к истории квартала посредством микро-изменений и гуманизации среды, а также повышение социальной активности жителей через коммуникацию, социальную практику и искусство.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idx="4294967295" type="title"/>
          </p:nvPr>
        </p:nvSpPr>
        <p:spPr>
          <a:xfrm>
            <a:off x="430775" y="336750"/>
            <a:ext cx="3003000" cy="14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Концепция проекта</a:t>
            </a:r>
            <a:endParaRPr sz="3200"/>
          </a:p>
        </p:txBody>
      </p:sp>
      <p:sp>
        <p:nvSpPr>
          <p:cNvPr id="79" name="Google Shape;79;p16"/>
          <p:cNvSpPr txBox="1"/>
          <p:nvPr/>
        </p:nvSpPr>
        <p:spPr>
          <a:xfrm>
            <a:off x="395275" y="1581150"/>
            <a:ext cx="33432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Проект работает в поле городского фольклора и исторической памяти. Мы собираем тонкий слой краеведческого материала из недавнего прошлого и даём ему художественное оформление в стилистике книжной графики и иллюстраций. На основе проведенного краеведческого исследования приглашенные художники создадут работы.</a:t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9500" y="309575"/>
            <a:ext cx="1995575" cy="19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9504" y="2450025"/>
            <a:ext cx="1995575" cy="239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2725" y="309575"/>
            <a:ext cx="1995576" cy="128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6">
            <a:alphaModFix/>
          </a:blip>
          <a:srcRect b="4773" l="0" r="0" t="5828"/>
          <a:stretch/>
        </p:blipFill>
        <p:spPr>
          <a:xfrm>
            <a:off x="6462725" y="1743100"/>
            <a:ext cx="1995574" cy="17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6415100" y="3607925"/>
            <a:ext cx="2347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Примеры работ уличных художников</a:t>
            </a:r>
            <a:endParaRPr sz="1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idx="4294967295" type="title"/>
          </p:nvPr>
        </p:nvSpPr>
        <p:spPr>
          <a:xfrm>
            <a:off x="526300" y="441500"/>
            <a:ext cx="4141200" cy="14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500">
                <a:latin typeface="Montserrat"/>
                <a:ea typeface="Montserrat"/>
                <a:cs typeface="Montserrat"/>
                <a:sym typeface="Montserrat"/>
              </a:rPr>
              <a:t>Механизм реализации проекта</a:t>
            </a:r>
            <a:r>
              <a:rPr lang="ru"/>
              <a:t> </a:t>
            </a:r>
            <a:endParaRPr/>
          </a:p>
        </p:txBody>
      </p:sp>
      <p:sp>
        <p:nvSpPr>
          <p:cNvPr id="90" name="Google Shape;90;p17"/>
          <p:cNvSpPr txBox="1"/>
          <p:nvPr/>
        </p:nvSpPr>
        <p:spPr>
          <a:xfrm>
            <a:off x="526300" y="1695450"/>
            <a:ext cx="4241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Проект предполагает активную коммуникацию с местными жителями и тесное сотрудничество с художниками путем организации совместных собраний и встреч. Тем самым жители квартала выступят соавторами работ.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 помощью волонтеров мы подготовим объекты и частично благоустроим пространство вокруг них, а также разработаем маршрут.</a:t>
            </a:r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4900" y="599250"/>
            <a:ext cx="2854298" cy="190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4900" y="2727551"/>
            <a:ext cx="2854298" cy="190380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3190800" y="4048050"/>
            <a:ext cx="2457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на фото – одна из многочисленных встреч с жителями квартала</a:t>
            </a:r>
            <a:endParaRPr sz="1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635550" y="227200"/>
            <a:ext cx="8160600" cy="47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190">
                <a:latin typeface="Montserrat"/>
                <a:ea typeface="Montserrat"/>
                <a:cs typeface="Montserrat"/>
                <a:sym typeface="Montserrat"/>
              </a:rPr>
              <a:t>Задачи</a:t>
            </a:r>
            <a:r>
              <a:rPr b="1" lang="ru" sz="2190">
                <a:latin typeface="Montserrat"/>
                <a:ea typeface="Montserrat"/>
                <a:cs typeface="Montserrat"/>
                <a:sym typeface="Montserrat"/>
              </a:rPr>
              <a:t> проекта:</a:t>
            </a:r>
            <a:endParaRPr b="1" sz="219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89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1350">
                <a:latin typeface="Montserrat"/>
                <a:ea typeface="Montserrat"/>
                <a:cs typeface="Montserrat"/>
                <a:sym typeface="Montserrat"/>
              </a:rPr>
              <a:t>проведение краеведческого исследования</a:t>
            </a:r>
            <a:endParaRPr b="1" sz="135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350">
                <a:latin typeface="Montserrat"/>
                <a:ea typeface="Montserrat"/>
                <a:cs typeface="Montserrat"/>
                <a:sym typeface="Montserrat"/>
              </a:rPr>
              <a:t>– </a:t>
            </a:r>
            <a:r>
              <a:rPr lang="ru" sz="1170">
                <a:latin typeface="Montserrat"/>
                <a:ea typeface="Montserrat"/>
                <a:cs typeface="Montserrat"/>
                <a:sym typeface="Montserrat"/>
              </a:rPr>
              <a:t>сбор и обработка историй жителей квартала </a:t>
            </a:r>
            <a:endParaRPr sz="117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35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1350">
                <a:latin typeface="Montserrat"/>
                <a:ea typeface="Montserrat"/>
                <a:cs typeface="Montserrat"/>
                <a:sym typeface="Montserrat"/>
              </a:rPr>
              <a:t>создание 8 арт-объектов</a:t>
            </a:r>
            <a:endParaRPr b="1" sz="135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170">
                <a:latin typeface="Montserrat"/>
                <a:ea typeface="Montserrat"/>
                <a:cs typeface="Montserrat"/>
                <a:sym typeface="Montserrat"/>
              </a:rPr>
              <a:t>– подготовка объектов и частичное благоустройство территории перед созданием работ</a:t>
            </a:r>
            <a:endParaRPr sz="117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35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1350">
                <a:latin typeface="Montserrat"/>
                <a:ea typeface="Montserrat"/>
                <a:cs typeface="Montserrat"/>
                <a:sym typeface="Montserrat"/>
              </a:rPr>
              <a:t>реализация </a:t>
            </a:r>
            <a:r>
              <a:rPr b="1" lang="ru" sz="1350">
                <a:latin typeface="Montserrat"/>
                <a:ea typeface="Montserrat"/>
                <a:cs typeface="Montserrat"/>
                <a:sym typeface="Montserrat"/>
              </a:rPr>
              <a:t>каталога выставки </a:t>
            </a:r>
            <a:endParaRPr b="1" sz="135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150">
                <a:latin typeface="Montserrat"/>
                <a:ea typeface="Montserrat"/>
                <a:cs typeface="Montserrat"/>
                <a:sym typeface="Montserrat"/>
              </a:rPr>
              <a:t>– верстка каталога с краеведческими справками и печать тиражом 50 копий</a:t>
            </a:r>
            <a:endParaRPr sz="115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35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1350">
                <a:latin typeface="Montserrat"/>
                <a:ea typeface="Montserrat"/>
                <a:cs typeface="Montserrat"/>
                <a:sym typeface="Montserrat"/>
              </a:rPr>
              <a:t>экскурсии в поддержку проекта</a:t>
            </a:r>
            <a:endParaRPr sz="115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150">
                <a:latin typeface="Montserrat"/>
                <a:ea typeface="Montserrat"/>
                <a:cs typeface="Montserrat"/>
                <a:sym typeface="Montserrat"/>
              </a:rPr>
              <a:t>– проведение экскурсий по кварталу в течение года </a:t>
            </a:r>
            <a:endParaRPr sz="115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35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1350">
                <a:latin typeface="Montserrat"/>
                <a:ea typeface="Montserrat"/>
                <a:cs typeface="Montserrat"/>
                <a:sym typeface="Montserrat"/>
              </a:rPr>
              <a:t>публикация</a:t>
            </a:r>
            <a:r>
              <a:rPr b="1" lang="ru" sz="1350">
                <a:latin typeface="Montserrat"/>
                <a:ea typeface="Montserrat"/>
                <a:cs typeface="Montserrat"/>
                <a:sym typeface="Montserrat"/>
              </a:rPr>
              <a:t> электронной карты </a:t>
            </a:r>
            <a:endParaRPr b="1" sz="135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150">
                <a:latin typeface="Montserrat"/>
                <a:ea typeface="Montserrat"/>
                <a:cs typeface="Montserrat"/>
                <a:sym typeface="Montserrat"/>
              </a:rPr>
              <a:t>– создание карты объектов на базе сайта redprosvet.info</a:t>
            </a:r>
            <a:endParaRPr sz="115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35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1350">
                <a:latin typeface="Montserrat"/>
                <a:ea typeface="Montserrat"/>
                <a:cs typeface="Montserrat"/>
                <a:sym typeface="Montserrat"/>
              </a:rPr>
              <a:t>организация</a:t>
            </a:r>
            <a:r>
              <a:rPr b="1" lang="ru" sz="1350">
                <a:latin typeface="Montserrat"/>
                <a:ea typeface="Montserrat"/>
                <a:cs typeface="Montserrat"/>
                <a:sym typeface="Montserrat"/>
              </a:rPr>
              <a:t> мастер-класса по микро-стрит-арту</a:t>
            </a:r>
            <a:endParaRPr b="1" sz="135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150">
                <a:latin typeface="Montserrat"/>
                <a:ea typeface="Montserrat"/>
                <a:cs typeface="Montserrat"/>
                <a:sym typeface="Montserrat"/>
              </a:rPr>
              <a:t>– воркшоп с приглашенными художниками и жителями города</a:t>
            </a:r>
            <a:endParaRPr sz="115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15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1350">
                <a:latin typeface="Montserrat"/>
                <a:ea typeface="Montserrat"/>
                <a:cs typeface="Montserrat"/>
                <a:sym typeface="Montserrat"/>
              </a:rPr>
              <a:t>подведение итогов проекта</a:t>
            </a:r>
            <a:br>
              <a:rPr b="1" lang="ru" sz="135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150">
                <a:latin typeface="Montserrat"/>
                <a:ea typeface="Montserrat"/>
                <a:cs typeface="Montserrat"/>
                <a:sym typeface="Montserrat"/>
              </a:rPr>
              <a:t>– презентация каталога и обмен опытом</a:t>
            </a:r>
            <a:endParaRPr sz="115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506975" y="336750"/>
            <a:ext cx="5763000" cy="14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latin typeface="Montserrat"/>
                <a:ea typeface="Montserrat"/>
                <a:cs typeface="Montserrat"/>
                <a:sym typeface="Montserrat"/>
              </a:rPr>
              <a:t>План реализации</a:t>
            </a:r>
            <a:r>
              <a:rPr b="1" lang="ru" sz="2600">
                <a:latin typeface="Montserrat"/>
                <a:ea typeface="Montserrat"/>
                <a:cs typeface="Montserrat"/>
                <a:sym typeface="Montserrat"/>
              </a:rPr>
              <a:t> проекта</a:t>
            </a:r>
            <a:endParaRPr sz="3000"/>
          </a:p>
        </p:txBody>
      </p:sp>
      <p:sp>
        <p:nvSpPr>
          <p:cNvPr id="104" name="Google Shape;104;p19"/>
          <p:cNvSpPr txBox="1"/>
          <p:nvPr/>
        </p:nvSpPr>
        <p:spPr>
          <a:xfrm>
            <a:off x="506975" y="1012550"/>
            <a:ext cx="5129400" cy="70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/>
              <a:t>Взаимодействие с местными жителями</a:t>
            </a:r>
            <a:br>
              <a:rPr b="1" lang="ru"/>
            </a:br>
            <a:r>
              <a:rPr lang="ru" sz="1200"/>
              <a:t>– </a:t>
            </a:r>
            <a:r>
              <a:rPr lang="ru" sz="1200"/>
              <a:t>Организовать серию встреч с жителями квартала для записи воспоминаний</a:t>
            </a:r>
            <a:br>
              <a:rPr lang="ru" sz="1200"/>
            </a:br>
            <a:r>
              <a:rPr lang="ru" sz="1200"/>
              <a:t>– Обработать аудиозаписи и сделать из них маленькие истории для дальнейших иллюстраций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/>
              <a:t>Взаимодействие с художниками</a:t>
            </a:r>
            <a:br>
              <a:rPr lang="ru"/>
            </a:br>
            <a:r>
              <a:rPr lang="ru" sz="1200"/>
              <a:t>– Пригласить художников и провести собрание, где презентовать концепцию выставки, обсудить и отобрать эскизы, которые будут реализованы</a:t>
            </a:r>
            <a:br>
              <a:rPr lang="ru" sz="1200"/>
            </a:br>
            <a:r>
              <a:rPr lang="ru" sz="1200"/>
              <a:t>– </a:t>
            </a:r>
            <a:r>
              <a:rPr lang="ru" sz="1200">
                <a:solidFill>
                  <a:schemeClr val="dk1"/>
                </a:solidFill>
              </a:rPr>
              <a:t>О</a:t>
            </a:r>
            <a:r>
              <a:rPr lang="ru" sz="1200">
                <a:solidFill>
                  <a:schemeClr val="dk1"/>
                </a:solidFill>
              </a:rPr>
              <a:t>беспечить комфортные условия для их работы при помощи волонтеров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Взаимодействие с жителями Нижнего Новгорода</a:t>
            </a:r>
            <a:br>
              <a:rPr b="1" lang="ru">
                <a:solidFill>
                  <a:schemeClr val="dk1"/>
                </a:solidFill>
              </a:rPr>
            </a:br>
            <a:r>
              <a:rPr lang="ru" sz="1200">
                <a:solidFill>
                  <a:schemeClr val="dk1"/>
                </a:solidFill>
              </a:rPr>
              <a:t>–</a:t>
            </a:r>
            <a:r>
              <a:rPr b="1" lang="ru">
                <a:solidFill>
                  <a:schemeClr val="dk1"/>
                </a:solidFill>
              </a:rPr>
              <a:t> </a:t>
            </a:r>
            <a:r>
              <a:rPr lang="ru" sz="1200">
                <a:solidFill>
                  <a:schemeClr val="dk1"/>
                </a:solidFill>
              </a:rPr>
              <a:t>Привлечь нижегородцев к участию в открытой программе выставки через СМИ</a:t>
            </a:r>
            <a:br>
              <a:rPr lang="ru" sz="1200">
                <a:solidFill>
                  <a:schemeClr val="dk1"/>
                </a:solidFill>
              </a:rPr>
            </a:br>
            <a:r>
              <a:rPr lang="ru" sz="1200">
                <a:solidFill>
                  <a:schemeClr val="dk1"/>
                </a:solidFill>
              </a:rPr>
              <a:t>– Организовать мастер-классы и экскурсии для горожан</a:t>
            </a:r>
            <a:br>
              <a:rPr lang="ru" sz="1200">
                <a:solidFill>
                  <a:schemeClr val="dk1"/>
                </a:solidFill>
              </a:rPr>
            </a:b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368850" y="474850"/>
            <a:ext cx="3003000" cy="14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Montserrat"/>
                <a:ea typeface="Montserrat"/>
                <a:cs typeface="Montserrat"/>
                <a:sym typeface="Montserrat"/>
              </a:rPr>
              <a:t>Схема квартала с точками</a:t>
            </a:r>
            <a:r>
              <a:rPr lang="ru"/>
              <a:t> </a:t>
            </a: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3">
            <a:alphaModFix/>
          </a:blip>
          <a:srcRect b="24400" l="37339" r="23566" t="9917"/>
          <a:stretch/>
        </p:blipFill>
        <p:spPr>
          <a:xfrm>
            <a:off x="4510175" y="338125"/>
            <a:ext cx="4208627" cy="424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0"/>
          <p:cNvSpPr/>
          <p:nvPr/>
        </p:nvSpPr>
        <p:spPr>
          <a:xfrm rot="-1867819">
            <a:off x="7120978" y="2640489"/>
            <a:ext cx="70795" cy="1677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0"/>
          <p:cNvSpPr/>
          <p:nvPr/>
        </p:nvSpPr>
        <p:spPr>
          <a:xfrm rot="-1867919">
            <a:off x="6594327" y="2499797"/>
            <a:ext cx="87619" cy="15749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0"/>
          <p:cNvSpPr/>
          <p:nvPr/>
        </p:nvSpPr>
        <p:spPr>
          <a:xfrm rot="-1866720">
            <a:off x="6719910" y="2499761"/>
            <a:ext cx="79541" cy="15749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0"/>
          <p:cNvSpPr/>
          <p:nvPr/>
        </p:nvSpPr>
        <p:spPr>
          <a:xfrm rot="-1866286">
            <a:off x="7231008" y="2821402"/>
            <a:ext cx="62717" cy="139071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0"/>
          <p:cNvSpPr/>
          <p:nvPr/>
        </p:nvSpPr>
        <p:spPr>
          <a:xfrm rot="-1774275">
            <a:off x="7328450" y="2884566"/>
            <a:ext cx="306987" cy="948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0"/>
          <p:cNvSpPr/>
          <p:nvPr/>
        </p:nvSpPr>
        <p:spPr>
          <a:xfrm rot="-1869227">
            <a:off x="6264872" y="2754867"/>
            <a:ext cx="62049" cy="1256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0"/>
          <p:cNvSpPr/>
          <p:nvPr/>
        </p:nvSpPr>
        <p:spPr>
          <a:xfrm rot="-1863298">
            <a:off x="6158241" y="3136673"/>
            <a:ext cx="226224" cy="5891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0"/>
          <p:cNvSpPr/>
          <p:nvPr/>
        </p:nvSpPr>
        <p:spPr>
          <a:xfrm rot="-1869227">
            <a:off x="6147527" y="3257017"/>
            <a:ext cx="62049" cy="125641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0"/>
          <p:cNvSpPr/>
          <p:nvPr/>
        </p:nvSpPr>
        <p:spPr>
          <a:xfrm rot="-1856279">
            <a:off x="5395813" y="2129794"/>
            <a:ext cx="114372" cy="139635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0"/>
          <p:cNvSpPr/>
          <p:nvPr/>
        </p:nvSpPr>
        <p:spPr>
          <a:xfrm rot="-1886611">
            <a:off x="5528098" y="2217281"/>
            <a:ext cx="116743" cy="56957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0"/>
          <p:cNvSpPr/>
          <p:nvPr/>
        </p:nvSpPr>
        <p:spPr>
          <a:xfrm rot="-1957155">
            <a:off x="5322403" y="2144113"/>
            <a:ext cx="17809" cy="285598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0"/>
          <p:cNvSpPr/>
          <p:nvPr/>
        </p:nvSpPr>
        <p:spPr>
          <a:xfrm rot="-1886611">
            <a:off x="5564761" y="2274854"/>
            <a:ext cx="116743" cy="56701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0"/>
          <p:cNvSpPr/>
          <p:nvPr/>
        </p:nvSpPr>
        <p:spPr>
          <a:xfrm rot="-2030107">
            <a:off x="6094844" y="1282029"/>
            <a:ext cx="131464" cy="22532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0"/>
          <p:cNvSpPr/>
          <p:nvPr/>
        </p:nvSpPr>
        <p:spPr>
          <a:xfrm rot="-2029570">
            <a:off x="6159142" y="1586202"/>
            <a:ext cx="70059" cy="102925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0"/>
          <p:cNvSpPr/>
          <p:nvPr/>
        </p:nvSpPr>
        <p:spPr>
          <a:xfrm rot="-2033487">
            <a:off x="6183297" y="1255931"/>
            <a:ext cx="94688" cy="55997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0"/>
          <p:cNvSpPr/>
          <p:nvPr/>
        </p:nvSpPr>
        <p:spPr>
          <a:xfrm rot="-2029570">
            <a:off x="6562289" y="1306675"/>
            <a:ext cx="70059" cy="102925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0"/>
          <p:cNvSpPr/>
          <p:nvPr/>
        </p:nvSpPr>
        <p:spPr>
          <a:xfrm rot="-2029570">
            <a:off x="6628113" y="1264739"/>
            <a:ext cx="70059" cy="102925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0"/>
          <p:cNvSpPr/>
          <p:nvPr/>
        </p:nvSpPr>
        <p:spPr>
          <a:xfrm rot="3694863">
            <a:off x="7245086" y="1141009"/>
            <a:ext cx="78796" cy="1161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0"/>
          <p:cNvSpPr/>
          <p:nvPr/>
        </p:nvSpPr>
        <p:spPr>
          <a:xfrm rot="3694863">
            <a:off x="7009462" y="1151486"/>
            <a:ext cx="78796" cy="116147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0"/>
          <p:cNvSpPr/>
          <p:nvPr/>
        </p:nvSpPr>
        <p:spPr>
          <a:xfrm rot="9018556">
            <a:off x="7222835" y="2230257"/>
            <a:ext cx="78737" cy="1165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0"/>
          <p:cNvSpPr/>
          <p:nvPr/>
        </p:nvSpPr>
        <p:spPr>
          <a:xfrm rot="9011833">
            <a:off x="7079012" y="1960092"/>
            <a:ext cx="147279" cy="186499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0"/>
          <p:cNvSpPr/>
          <p:nvPr/>
        </p:nvSpPr>
        <p:spPr>
          <a:xfrm rot="9018556">
            <a:off x="7618825" y="2798982"/>
            <a:ext cx="78737" cy="644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0"/>
          <p:cNvSpPr/>
          <p:nvPr/>
        </p:nvSpPr>
        <p:spPr>
          <a:xfrm rot="9023473">
            <a:off x="7606814" y="3020443"/>
            <a:ext cx="78328" cy="467214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0"/>
          <p:cNvSpPr/>
          <p:nvPr/>
        </p:nvSpPr>
        <p:spPr>
          <a:xfrm rot="-7215386">
            <a:off x="7595553" y="2894211"/>
            <a:ext cx="62516" cy="268052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0"/>
          <p:cNvSpPr/>
          <p:nvPr/>
        </p:nvSpPr>
        <p:spPr>
          <a:xfrm rot="8901838">
            <a:off x="8039395" y="2957298"/>
            <a:ext cx="118394" cy="17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0"/>
          <p:cNvSpPr/>
          <p:nvPr/>
        </p:nvSpPr>
        <p:spPr>
          <a:xfrm rot="8901838">
            <a:off x="7864271" y="2676416"/>
            <a:ext cx="118394" cy="16412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0"/>
          <p:cNvSpPr/>
          <p:nvPr/>
        </p:nvSpPr>
        <p:spPr>
          <a:xfrm rot="8901838">
            <a:off x="6007938" y="3365366"/>
            <a:ext cx="118394" cy="165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0"/>
          <p:cNvSpPr/>
          <p:nvPr/>
        </p:nvSpPr>
        <p:spPr>
          <a:xfrm rot="8917620">
            <a:off x="5454559" y="2407008"/>
            <a:ext cx="14406" cy="48723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0"/>
          <p:cNvSpPr/>
          <p:nvPr/>
        </p:nvSpPr>
        <p:spPr>
          <a:xfrm rot="8907912">
            <a:off x="5817426" y="3046832"/>
            <a:ext cx="15487" cy="48723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0"/>
          <p:cNvSpPr/>
          <p:nvPr/>
        </p:nvSpPr>
        <p:spPr>
          <a:xfrm rot="-7364114">
            <a:off x="5926819" y="3001924"/>
            <a:ext cx="14979" cy="48687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0"/>
          <p:cNvSpPr/>
          <p:nvPr/>
        </p:nvSpPr>
        <p:spPr>
          <a:xfrm rot="8931662">
            <a:off x="5533247" y="2552311"/>
            <a:ext cx="16824" cy="48723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0"/>
          <p:cNvSpPr/>
          <p:nvPr/>
        </p:nvSpPr>
        <p:spPr>
          <a:xfrm rot="8907912">
            <a:off x="8250889" y="3063089"/>
            <a:ext cx="15487" cy="93947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0"/>
          <p:cNvSpPr/>
          <p:nvPr/>
        </p:nvSpPr>
        <p:spPr>
          <a:xfrm rot="8932652">
            <a:off x="8411612" y="3423784"/>
            <a:ext cx="18573" cy="120342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0"/>
          <p:cNvSpPr/>
          <p:nvPr/>
        </p:nvSpPr>
        <p:spPr>
          <a:xfrm>
            <a:off x="466725" y="2262200"/>
            <a:ext cx="268200" cy="2682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0"/>
          <p:cNvSpPr/>
          <p:nvPr/>
        </p:nvSpPr>
        <p:spPr>
          <a:xfrm>
            <a:off x="466725" y="3377100"/>
            <a:ext cx="268200" cy="268200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0"/>
          <p:cNvSpPr/>
          <p:nvPr/>
        </p:nvSpPr>
        <p:spPr>
          <a:xfrm>
            <a:off x="506475" y="2779150"/>
            <a:ext cx="188700" cy="41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0"/>
          <p:cNvSpPr/>
          <p:nvPr/>
        </p:nvSpPr>
        <p:spPr>
          <a:xfrm>
            <a:off x="405525" y="3101600"/>
            <a:ext cx="390600" cy="417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0"/>
          <p:cNvSpPr txBox="1"/>
          <p:nvPr/>
        </p:nvSpPr>
        <p:spPr>
          <a:xfrm>
            <a:off x="850463" y="1729350"/>
            <a:ext cx="231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Montserrat Medium"/>
                <a:ea typeface="Montserrat Medium"/>
                <a:cs typeface="Montserrat Medium"/>
                <a:sym typeface="Montserrat Medium"/>
              </a:rPr>
              <a:t>– </a:t>
            </a:r>
            <a:r>
              <a:rPr lang="ru" sz="1200">
                <a:latin typeface="Montserrat Medium"/>
                <a:ea typeface="Montserrat Medium"/>
                <a:cs typeface="Montserrat Medium"/>
                <a:sym typeface="Montserrat Medium"/>
              </a:rPr>
              <a:t>согласованные объекты 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850463" y="2615350"/>
            <a:ext cx="231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Montserrat Medium"/>
                <a:ea typeface="Montserrat Medium"/>
                <a:cs typeface="Montserrat Medium"/>
                <a:sym typeface="Montserrat Medium"/>
              </a:rPr>
              <a:t>– фасады домов 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850475" y="2937800"/>
            <a:ext cx="231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Montserrat Medium"/>
                <a:ea typeface="Montserrat Medium"/>
                <a:cs typeface="Montserrat Medium"/>
                <a:sym typeface="Montserrat Medium"/>
              </a:rPr>
              <a:t>– забор 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850475" y="3348950"/>
            <a:ext cx="3659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Montserrat Medium"/>
                <a:ea typeface="Montserrat Medium"/>
                <a:cs typeface="Montserrat Medium"/>
                <a:sym typeface="Montserrat Medium"/>
              </a:rPr>
              <a:t>– потенциальные объекты для дальнейшего развития проекта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2" name="Google Shape;152;p20"/>
          <p:cNvSpPr/>
          <p:nvPr/>
        </p:nvSpPr>
        <p:spPr>
          <a:xfrm>
            <a:off x="466725" y="1765400"/>
            <a:ext cx="268200" cy="268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0"/>
          <p:cNvSpPr txBox="1"/>
          <p:nvPr/>
        </p:nvSpPr>
        <p:spPr>
          <a:xfrm>
            <a:off x="850450" y="2135450"/>
            <a:ext cx="3531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Montserrat Medium"/>
                <a:ea typeface="Montserrat Medium"/>
                <a:cs typeface="Montserrat Medium"/>
                <a:sym typeface="Montserrat Medium"/>
              </a:rPr>
              <a:t>–  согласованные объекты, запланированные на следующий год 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/>
          <p:nvPr>
            <p:ph type="title"/>
          </p:nvPr>
        </p:nvSpPr>
        <p:spPr>
          <a:xfrm>
            <a:off x="3879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Примеры работы с объектами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9" name="Google Shape;1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875" y="1105800"/>
            <a:ext cx="2243476" cy="149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5350" y="1105800"/>
            <a:ext cx="2243476" cy="1493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 rotWithShape="1">
          <a:blip r:embed="rId5">
            <a:alphaModFix/>
          </a:blip>
          <a:srcRect b="8858" l="0" r="26556" t="0"/>
          <a:stretch/>
        </p:blipFill>
        <p:spPr>
          <a:xfrm>
            <a:off x="451875" y="2785950"/>
            <a:ext cx="2222802" cy="191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/>
          <p:cNvPicPr preferRelativeResize="0"/>
          <p:nvPr/>
        </p:nvPicPr>
        <p:blipFill rotWithShape="1">
          <a:blip r:embed="rId6">
            <a:alphaModFix/>
          </a:blip>
          <a:srcRect b="8858" l="0" r="25188" t="0"/>
          <a:stretch/>
        </p:blipFill>
        <p:spPr>
          <a:xfrm>
            <a:off x="2674675" y="2785950"/>
            <a:ext cx="2264151" cy="191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 rotWithShape="1">
          <a:blip r:embed="rId7">
            <a:alphaModFix/>
          </a:blip>
          <a:srcRect b="0" l="17266" r="0" t="0"/>
          <a:stretch/>
        </p:blipFill>
        <p:spPr>
          <a:xfrm>
            <a:off x="6909375" y="1098250"/>
            <a:ext cx="1981226" cy="3598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/>
          <p:cNvPicPr preferRelativeResize="0"/>
          <p:nvPr/>
        </p:nvPicPr>
        <p:blipFill rotWithShape="1">
          <a:blip r:embed="rId8">
            <a:alphaModFix/>
          </a:blip>
          <a:srcRect b="0" l="18704" r="7161" t="0"/>
          <a:stretch/>
        </p:blipFill>
        <p:spPr>
          <a:xfrm>
            <a:off x="5134000" y="1098250"/>
            <a:ext cx="1775376" cy="3598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